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80"/>
  </p:notesMasterIdLst>
  <p:sldIdLst>
    <p:sldId id="256" r:id="rId7"/>
    <p:sldId id="559" r:id="rId8"/>
    <p:sldId id="599" r:id="rId9"/>
    <p:sldId id="601" r:id="rId10"/>
    <p:sldId id="602" r:id="rId11"/>
    <p:sldId id="603" r:id="rId12"/>
    <p:sldId id="604" r:id="rId13"/>
    <p:sldId id="605" r:id="rId14"/>
    <p:sldId id="606" r:id="rId15"/>
    <p:sldId id="607" r:id="rId16"/>
    <p:sldId id="608" r:id="rId17"/>
    <p:sldId id="609" r:id="rId18"/>
    <p:sldId id="610" r:id="rId19"/>
    <p:sldId id="611" r:id="rId20"/>
    <p:sldId id="612" r:id="rId21"/>
    <p:sldId id="613" r:id="rId22"/>
    <p:sldId id="614" r:id="rId23"/>
    <p:sldId id="615" r:id="rId24"/>
    <p:sldId id="616" r:id="rId25"/>
    <p:sldId id="624" r:id="rId26"/>
    <p:sldId id="617" r:id="rId27"/>
    <p:sldId id="618" r:id="rId28"/>
    <p:sldId id="619" r:id="rId29"/>
    <p:sldId id="620" r:id="rId30"/>
    <p:sldId id="621" r:id="rId31"/>
    <p:sldId id="623" r:id="rId32"/>
    <p:sldId id="622" r:id="rId33"/>
    <p:sldId id="653" r:id="rId34"/>
    <p:sldId id="584" r:id="rId35"/>
    <p:sldId id="590" r:id="rId36"/>
    <p:sldId id="591" r:id="rId37"/>
    <p:sldId id="592" r:id="rId38"/>
    <p:sldId id="593" r:id="rId39"/>
    <p:sldId id="594" r:id="rId40"/>
    <p:sldId id="595" r:id="rId41"/>
    <p:sldId id="596" r:id="rId42"/>
    <p:sldId id="598" r:id="rId43"/>
    <p:sldId id="585" r:id="rId44"/>
    <p:sldId id="586" r:id="rId45"/>
    <p:sldId id="587" r:id="rId46"/>
    <p:sldId id="588" r:id="rId47"/>
    <p:sldId id="589" r:id="rId48"/>
    <p:sldId id="580" r:id="rId49"/>
    <p:sldId id="581" r:id="rId50"/>
    <p:sldId id="582" r:id="rId51"/>
    <p:sldId id="583" r:id="rId52"/>
    <p:sldId id="625" r:id="rId53"/>
    <p:sldId id="626" r:id="rId54"/>
    <p:sldId id="627" r:id="rId55"/>
    <p:sldId id="628" r:id="rId56"/>
    <p:sldId id="629" r:id="rId57"/>
    <p:sldId id="630" r:id="rId58"/>
    <p:sldId id="631" r:id="rId59"/>
    <p:sldId id="632" r:id="rId60"/>
    <p:sldId id="633" r:id="rId61"/>
    <p:sldId id="634" r:id="rId62"/>
    <p:sldId id="635" r:id="rId63"/>
    <p:sldId id="636" r:id="rId64"/>
    <p:sldId id="637" r:id="rId65"/>
    <p:sldId id="638" r:id="rId66"/>
    <p:sldId id="639" r:id="rId67"/>
    <p:sldId id="640" r:id="rId68"/>
    <p:sldId id="641" r:id="rId69"/>
    <p:sldId id="642" r:id="rId70"/>
    <p:sldId id="643" r:id="rId71"/>
    <p:sldId id="644" r:id="rId72"/>
    <p:sldId id="648" r:id="rId73"/>
    <p:sldId id="645" r:id="rId74"/>
    <p:sldId id="646" r:id="rId75"/>
    <p:sldId id="647" r:id="rId76"/>
    <p:sldId id="650" r:id="rId77"/>
    <p:sldId id="651" r:id="rId78"/>
    <p:sldId id="652" r:id="rId79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5E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54" autoAdjust="0"/>
    <p:restoredTop sz="99847" autoAdjust="0"/>
  </p:normalViewPr>
  <p:slideViewPr>
    <p:cSldViewPr>
      <p:cViewPr>
        <p:scale>
          <a:sx n="112" d="100"/>
          <a:sy n="112" d="100"/>
        </p:scale>
        <p:origin x="-208" y="-9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80" Type="http://schemas.openxmlformats.org/officeDocument/2006/relationships/notesMaster" Target="notesMasters/notesMaster1.xml"/><Relationship Id="rId81" Type="http://schemas.openxmlformats.org/officeDocument/2006/relationships/printerSettings" Target="printerSettings/printerSettings1.bin"/><Relationship Id="rId82" Type="http://schemas.openxmlformats.org/officeDocument/2006/relationships/presProps" Target="presProps.xml"/><Relationship Id="rId83" Type="http://schemas.openxmlformats.org/officeDocument/2006/relationships/viewProps" Target="viewProps.xml"/><Relationship Id="rId84" Type="http://schemas.openxmlformats.org/officeDocument/2006/relationships/theme" Target="theme/theme1.xml"/><Relationship Id="rId85" Type="http://schemas.openxmlformats.org/officeDocument/2006/relationships/tableStyles" Target="tableStyles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7BAA9-B475-F440-84C5-D734282259D5}" type="datetimeFigureOut">
              <a:rPr lang="en-US" smtClean="0"/>
              <a:t>5/1/13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F0F6C-5751-694C-8242-406DE1C7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4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CDCCB15-10DD-1440-B61F-F32EF9B75C6E}" type="slidenum">
              <a:rPr lang="en-CA">
                <a:solidFill>
                  <a:prstClr val="black"/>
                </a:solidFill>
              </a:rPr>
              <a:pPr eaLnBrk="1" hangingPunct="1"/>
              <a:t>30</a:t>
            </a:fld>
            <a:endParaRPr lang="en-CA">
              <a:solidFill>
                <a:prstClr val="black"/>
              </a:solidFill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C85D43B-5C68-A24A-80AF-F0EB4E16031B}" type="slidenum">
              <a:rPr lang="en-CA">
                <a:solidFill>
                  <a:prstClr val="black"/>
                </a:solidFill>
              </a:rPr>
              <a:pPr eaLnBrk="1" hangingPunct="1"/>
              <a:t>31</a:t>
            </a:fld>
            <a:endParaRPr lang="en-CA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577B29E-45F4-0D4D-A7C9-761CFB78F0BB}" type="slidenum">
              <a:rPr lang="en-CA">
                <a:solidFill>
                  <a:prstClr val="black"/>
                </a:solidFill>
              </a:rPr>
              <a:pPr eaLnBrk="1" hangingPunct="1"/>
              <a:t>32</a:t>
            </a:fld>
            <a:endParaRPr lang="en-CA">
              <a:solidFill>
                <a:prstClr val="black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BDEBEC1-CE78-5C44-8890-242A5FB9849D}" type="slidenum">
              <a:rPr lang="en-CA">
                <a:solidFill>
                  <a:prstClr val="black"/>
                </a:solidFill>
              </a:rPr>
              <a:pPr eaLnBrk="1" hangingPunct="1"/>
              <a:t>33</a:t>
            </a:fld>
            <a:endParaRPr lang="en-CA">
              <a:solidFill>
                <a:prstClr val="black"/>
              </a:solidFill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E6B27BF-B223-884C-A659-2F74B1BCCBE7}" type="slidenum">
              <a:rPr lang="en-CA">
                <a:solidFill>
                  <a:prstClr val="black"/>
                </a:solidFill>
              </a:rPr>
              <a:pPr eaLnBrk="1" hangingPunct="1"/>
              <a:t>34</a:t>
            </a:fld>
            <a:endParaRPr lang="en-CA">
              <a:solidFill>
                <a:prstClr val="black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71BE27E-80D7-CF4C-8845-04B85504725B}" type="slidenum">
              <a:rPr lang="en-CA">
                <a:solidFill>
                  <a:prstClr val="black"/>
                </a:solidFill>
              </a:rPr>
              <a:pPr eaLnBrk="1" hangingPunct="1"/>
              <a:t>35</a:t>
            </a:fld>
            <a:endParaRPr lang="en-CA">
              <a:solidFill>
                <a:prstClr val="black"/>
              </a:solidFill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978064F-93BC-4D47-9365-B809933EC826}" type="slidenum">
              <a:rPr lang="en-CA">
                <a:solidFill>
                  <a:prstClr val="black"/>
                </a:solidFill>
              </a:rPr>
              <a:pPr eaLnBrk="1" hangingPunct="1"/>
              <a:t>36</a:t>
            </a:fld>
            <a:endParaRPr lang="en-CA">
              <a:solidFill>
                <a:prstClr val="black"/>
              </a:solidFill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CF1CB72-65C4-3B46-A38C-9AAF47ECA5F6}" type="slidenum">
              <a:rPr lang="en-CA">
                <a:solidFill>
                  <a:prstClr val="black"/>
                </a:solidFill>
              </a:rPr>
              <a:pPr eaLnBrk="1" hangingPunct="1"/>
              <a:t>38</a:t>
            </a:fld>
            <a:endParaRPr lang="en-CA">
              <a:solidFill>
                <a:prstClr val="black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BD24C1C-7A54-094F-BD8D-CDA1E56096C0}" type="slidenum">
              <a:rPr lang="en-CA">
                <a:solidFill>
                  <a:prstClr val="black"/>
                </a:solidFill>
              </a:rPr>
              <a:pPr eaLnBrk="1" hangingPunct="1"/>
              <a:t>41</a:t>
            </a:fld>
            <a:endParaRPr lang="en-CA">
              <a:solidFill>
                <a:prstClr val="black"/>
              </a:solidFill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2BCC954-18FC-8749-B31A-936F0957948E}" type="slidenum">
              <a:rPr lang="en-CA">
                <a:solidFill>
                  <a:prstClr val="black"/>
                </a:solidFill>
              </a:rPr>
              <a:pPr eaLnBrk="1" hangingPunct="1"/>
              <a:t>46</a:t>
            </a:fld>
            <a:endParaRPr lang="en-CA">
              <a:solidFill>
                <a:prstClr val="black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9FCA7FC-8106-9F46-B341-FD4A5FD2D335}" type="slidenum">
              <a:rPr lang="en-CA"/>
              <a:pPr eaLnBrk="1" hangingPunct="1"/>
              <a:t>54</a:t>
            </a:fld>
            <a:endParaRPr lang="en-CA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99ED945-CD3A-D648-AED4-C0156D795098}" type="slidenum">
              <a:rPr lang="en-CA"/>
              <a:pPr eaLnBrk="1" hangingPunct="1"/>
              <a:t>61</a:t>
            </a:fld>
            <a:endParaRPr lang="en-CA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jpe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wmf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5/1/13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0" y="6513513"/>
            <a:ext cx="29718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latin typeface="Times New Roman" charset="0"/>
              </a:rPr>
              <a:t>Copyright © 2012 Pearson Education, Inc.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5" name="Picture 6" descr="0132576252_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88" y="0"/>
            <a:ext cx="2779712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>
            <a:spLocks noChangeArrowheads="1"/>
          </p:cNvSpPr>
          <p:nvPr userDrawn="1"/>
        </p:nvSpPr>
        <p:spPr bwMode="auto">
          <a:xfrm>
            <a:off x="0" y="6513513"/>
            <a:ext cx="29718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latin typeface="Times New Roman" charset="0"/>
              </a:rPr>
              <a:t>Copyright © 2012 Pearson Education, Inc.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7" name="Picture 6" descr="0132576252_i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88" y="0"/>
            <a:ext cx="2779712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F097379-9416-444F-A533-A487CEB508A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017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C14476-4195-514D-8E6E-D8DAA1FB29B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901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7C5B-0A88-D24D-91F6-F1594E52112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330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65EF-4029-AC40-B461-77A1A95A4A4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05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2147C1-B46E-D14C-89B4-157F1F5C3B0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914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B2D58-150A-4245-B9DD-10DE297AA18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870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6C2C00-F442-1440-AE31-63E7C5DDFBE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3312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7547A-34D5-EB4C-9731-5D3F9B19EFB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1550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93844-09B1-DB40-8A69-372CB85A46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7756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DD996F-B3D0-3A4F-86EB-AD2C68FDFB2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9953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2CBD9E-E8EB-E445-927B-69F770C73A7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3675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0" y="6513513"/>
            <a:ext cx="29718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latin typeface="Times New Roman" charset="0"/>
              </a:rPr>
              <a:t>Copyright © 2012 Pearson Education, Inc.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5" name="Picture 6" descr="0132576252_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88" y="0"/>
            <a:ext cx="2779712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>
            <a:spLocks noChangeArrowheads="1"/>
          </p:cNvSpPr>
          <p:nvPr userDrawn="1"/>
        </p:nvSpPr>
        <p:spPr bwMode="auto">
          <a:xfrm>
            <a:off x="0" y="6513513"/>
            <a:ext cx="29718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  <a:latin typeface="Times New Roman" charset="0"/>
              </a:rPr>
              <a:t>Copyright © 2012 Pearson Education, Inc.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7" name="Picture 6" descr="0132576252_i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88" y="0"/>
            <a:ext cx="2779712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F097379-9416-444F-A533-A487CEB508A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5814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C14476-4195-514D-8E6E-D8DAA1FB29B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922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7C5B-0A88-D24D-91F6-F1594E52112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8405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65EF-4029-AC40-B461-77A1A95A4A4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9214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2147C1-B46E-D14C-89B4-157F1F5C3B0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0503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B2D58-150A-4245-B9DD-10DE297AA18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2592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6C2C00-F442-1440-AE31-63E7C5DDFBE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0330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7547A-34D5-EB4C-9731-5D3F9B19EFB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8120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93844-09B1-DB40-8A69-372CB85A46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8663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DD996F-B3D0-3A4F-86EB-AD2C68FDFB2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1270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2CBD9E-E8EB-E445-927B-69F770C73A7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0291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0" y="6513513"/>
            <a:ext cx="29718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latin typeface="Times New Roman" charset="0"/>
              </a:rPr>
              <a:t>Copyright © 2012 Pearson Education, Inc.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5" name="Picture 6" descr="0132576252_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88" y="0"/>
            <a:ext cx="2779712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>
            <a:spLocks noChangeArrowheads="1"/>
          </p:cNvSpPr>
          <p:nvPr userDrawn="1"/>
        </p:nvSpPr>
        <p:spPr bwMode="auto">
          <a:xfrm>
            <a:off x="0" y="6513513"/>
            <a:ext cx="29718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latin typeface="Times New Roman" charset="0"/>
              </a:rPr>
              <a:t>Copyright © 2012 Pearson Education, Inc.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7" name="Picture 6" descr="0132576252_i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88" y="0"/>
            <a:ext cx="2779712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F097379-9416-444F-A533-A487CEB508A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4653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C14476-4195-514D-8E6E-D8DAA1FB29B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15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7C5B-0A88-D24D-91F6-F1594E52112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023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65EF-4029-AC40-B461-77A1A95A4A4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3327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2147C1-B46E-D14C-89B4-157F1F5C3B0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8091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B2D58-150A-4245-B9DD-10DE297AA18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5089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6C2C00-F442-1440-AE31-63E7C5DDFBE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6997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7547A-34D5-EB4C-9731-5D3F9B19EFB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013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93844-09B1-DB40-8A69-372CB85A46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7154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DD996F-B3D0-3A4F-86EB-AD2C68FDFB2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6137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2CBD9E-E8EB-E445-927B-69F770C73A7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5115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33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47763" y="6324600"/>
            <a:ext cx="5562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latin typeface="Times New Roman" charset="0"/>
                <a:ea typeface="ヒラギノ角ゴ Pro W3" charset="0"/>
                <a:cs typeface="ヒラギノ角ゴ Pro W3" charset="0"/>
              </a:rPr>
              <a:t>Copyright © 2014 Pearson Education, Inc. Publishing as Pearson Addison-Wesley</a:t>
            </a:r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 flipH="1">
            <a:off x="0" y="1524000"/>
            <a:ext cx="9144000" cy="152400"/>
          </a:xfrm>
          <a:prstGeom prst="homePlate">
            <a:avLst>
              <a:gd name="adj" fmla="val 0"/>
            </a:avLst>
          </a:prstGeom>
          <a:solidFill>
            <a:srgbClr val="CCCD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4" name="Picture 4" descr="Pearson-logo_AW-imprint_black-text_CMYK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867400"/>
            <a:ext cx="11430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2459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BCC86748-20E3-B24F-85C6-2CF100458E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9258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6201148-3947-AE41-AAA0-A6CAE200100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102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A9C5803-0DB6-2241-8D19-32778396D88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7797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46EB86A7-52A7-B042-AC0F-3191C12329A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812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64D6967D-2C11-8844-A7CE-4036827A362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985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C84ABCD4-0212-5347-A5EC-D781923D99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718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F36706B-5568-E14C-93DB-BDBDD8E5C35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2745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1D2BE223-1290-0344-A7EB-6432433CF41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5445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18D4E85B-C125-3E49-AF3B-6D6AFF09ED7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47001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1-</a:t>
            </a:r>
            <a:fld id="{528C2AED-32F8-0044-B3D2-AA6E30D1D97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65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5/1/13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5965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5/1/13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35372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5/1/13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87088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5/1/13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68477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5/1/13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54565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5/1/13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06136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5/1/13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554718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5/1/13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56497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5/1/13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063779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5/1/13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68404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5/1/13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0164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F9C78-80BB-4BB4-87AD-17B487BCE63E}" type="datetimeFigureOut">
              <a:rPr lang="en-US" smtClean="0"/>
              <a:pPr/>
              <a:t>5/1/13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BDEB9A-CE06-6246-B6EE-0F092DE5FC4C}" type="slidenum"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216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+mj-lt"/>
          <a:ea typeface="ＭＳ Ｐゴシック" charset="0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ea typeface="ＭＳ Ｐゴシック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ea typeface="ＭＳ Ｐゴシック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ea typeface="ＭＳ Ｐゴシック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ea typeface="ＭＳ Ｐゴシック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BDEB9A-CE06-6246-B6EE-0F092DE5FC4C}" type="slidenum"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51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+mj-lt"/>
          <a:ea typeface="ＭＳ Ｐゴシック" charset="0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ea typeface="ＭＳ Ｐゴシック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ea typeface="ＭＳ Ｐゴシック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ea typeface="ＭＳ Ｐゴシック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ea typeface="ＭＳ Ｐゴシック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BDEB9A-CE06-6246-B6EE-0F092DE5FC4C}" type="slidenum"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290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+mj-lt"/>
          <a:ea typeface="ＭＳ Ｐゴシック" charset="0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ea typeface="ＭＳ Ｐゴシック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ea typeface="ＭＳ Ｐゴシック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ea typeface="ＭＳ Ｐゴシック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ea typeface="ＭＳ Ｐゴシック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 flipH="1">
            <a:off x="0" y="-76200"/>
            <a:ext cx="9144000" cy="2133600"/>
          </a:xfrm>
          <a:prstGeom prst="homePlate">
            <a:avLst>
              <a:gd name="adj" fmla="val 0"/>
            </a:avLst>
          </a:prstGeom>
          <a:gradFill rotWithShape="1">
            <a:gsLst>
              <a:gs pos="0">
                <a:srgbClr val="3399C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1-</a:t>
            </a:r>
            <a:fld id="{AC0D3CA3-0140-EE40-B612-B642F78B07E6}" type="slidenum">
              <a:rPr lang="en-US" smtClean="0">
                <a:solidFill>
                  <a:srgbClr val="00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1490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F9C78-80BB-4BB4-87AD-17B487BCE63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5/1/13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6AB8A-6BB5-475A-9C1D-1B4902732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6143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6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7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8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9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2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3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4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57.xml"/><Relationship Id="rId2" Type="http://schemas.openxmlformats.org/officeDocument/2006/relationships/image" Target="../media/image25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image" Target="../media/image28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5300" dirty="0" smtClean="0">
                <a:latin typeface="Bauhaus 93" pitchFamily="82" charset="0"/>
              </a:rPr>
              <a:t>C++ is Fun – Part 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at Turbine/Warner Bros.!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1143000"/>
          </a:xfrm>
        </p:spPr>
        <p:txBody>
          <a:bodyPr/>
          <a:lstStyle/>
          <a:p>
            <a:r>
              <a:rPr lang="en-US" dirty="0" smtClean="0"/>
              <a:t>Russell Hanson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Syllabus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1143000"/>
            <a:ext cx="79248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1) First program and introduction to data types and control structures with applications for games learning how to use the programming environment Mar 25-27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2) Objects, encapsulation, abstract data types, data protection and scope April 1-3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3) Basic data structures and how to use them, opening files and performing operations on files –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April 8-10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4) Algorithms on data structures, algorithms for specific tasks, simple AI and planning type algorithms, game AI algorithms April 15-17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Project 1 Due – April 17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5) More AI: search, heuristics, optimization, decision trees, supervised/unsupervised learning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April 22-24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6) Game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API and/or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vent-oriented programming, model view controller, map reduce filter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April 29, May 1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7) Basic threads models and some simple databases </a:t>
            </a:r>
            <a:r>
              <a:rPr lang="en-US" sz="1400" dirty="0" err="1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SQLite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May 6-8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8) Graphics programming,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shaders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textures, 3D models and rotations 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May 13-15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Project 2 Due May 15</a:t>
            </a:r>
            <a:endParaRPr lang="en-US" sz="1400" b="1" u="sng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How to download an API and learn how to use functions in that API, Windows Foundation Classes 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May 20-22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Designing and implementing a simple game in C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++ May 27-29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Selected topics – Gesture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recognition &amp;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depth controllers like the Microsoft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Kinect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Network Programming &amp; TCP/IP, OSC June 3-5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Working on student projects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June 10-12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Final project presentations Project 3/Final Project Due June 12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658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the Virtual </a:t>
            </a:r>
            <a:r>
              <a:rPr lang="en-US" dirty="0" err="1" smtClean="0"/>
              <a:t>JoyStick</a:t>
            </a:r>
            <a:r>
              <a:rPr lang="en-US" dirty="0" smtClean="0"/>
              <a:t> and Keyboard directional controls with App Game 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326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8.3 Virtual Joysticks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imes New Roman" charset="0"/>
                <a:cs typeface="Arial" charset="0"/>
              </a:rPr>
              <a:t>What is a virtual joystick?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A simulated joystick that you can display in your program and that the user can interact with</a:t>
            </a:r>
          </a:p>
          <a:p>
            <a:r>
              <a:rPr lang="en-US">
                <a:latin typeface="Times New Roman" charset="0"/>
                <a:cs typeface="Arial" charset="0"/>
              </a:rPr>
              <a:t>How many can you create?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The AGK allows you to create up to 4 virtual joysticks</a:t>
            </a:r>
          </a:p>
          <a:p>
            <a:r>
              <a:rPr lang="en-US">
                <a:latin typeface="Times New Roman" charset="0"/>
                <a:cs typeface="Arial" charset="0"/>
              </a:rPr>
              <a:t>How do you use them?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Virtual joysticks are controlled using the mouse or other pointing device</a:t>
            </a:r>
          </a:p>
          <a:p>
            <a:endParaRPr lang="en-US">
              <a:latin typeface="Times New Roman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961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8.3 Virtual Joysticks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imes New Roman" charset="0"/>
                <a:cs typeface="Arial" charset="0"/>
              </a:rPr>
              <a:t>How do you add a virtual joystick?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Call the 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agk::AddVirtualJoystick</a:t>
            </a:r>
            <a:r>
              <a:rPr lang="en-US">
                <a:latin typeface="Times New Roman" charset="0"/>
                <a:cs typeface="Arial" charset="0"/>
              </a:rPr>
              <a:t> function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Passing the following arguments: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The index number you want to assign the virtual joystick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The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center </a:t>
            </a:r>
            <a:r>
              <a:rPr lang="en-US" i="1">
                <a:latin typeface="Times New Roman" charset="0"/>
                <a:ea typeface="ＭＳ Ｐゴシック" charset="0"/>
                <a:cs typeface="Courier New" charset="0"/>
              </a:rPr>
              <a:t>X</a:t>
            </a:r>
            <a:r>
              <a:rPr lang="en-US">
                <a:latin typeface="Times New Roman" charset="0"/>
                <a:cs typeface="Arial" charset="0"/>
              </a:rPr>
              <a:t>-coordinate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The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center </a:t>
            </a:r>
            <a:r>
              <a:rPr lang="en-US" i="1">
                <a:latin typeface="Times New Roman" charset="0"/>
                <a:cs typeface="Arial" charset="0"/>
              </a:rPr>
              <a:t>Y</a:t>
            </a:r>
            <a:r>
              <a:rPr lang="en-US">
                <a:latin typeface="Times New Roman" charset="0"/>
                <a:cs typeface="Arial" charset="0"/>
              </a:rPr>
              <a:t>-coordinate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The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size (diameter of a circle)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For example:</a:t>
            </a:r>
          </a:p>
          <a:p>
            <a:pPr lvl="2"/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agk::AddVirtualJoystick(1,50,50,50);</a:t>
            </a:r>
          </a:p>
        </p:txBody>
      </p:sp>
    </p:spTree>
    <p:extLst>
      <p:ext uri="{BB962C8B-B14F-4D97-AF65-F5344CB8AC3E}">
        <p14:creationId xmlns:p14="http://schemas.microsoft.com/office/powerpoint/2010/main" val="1945656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881188"/>
            <a:ext cx="845820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0508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8.3 Virtual Joysticks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imes New Roman" charset="0"/>
                <a:cs typeface="Arial" charset="0"/>
              </a:rPr>
              <a:t>How do you change a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position?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Call 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agk::SetVirtualJoystickPosition</a:t>
            </a:r>
            <a:endParaRPr lang="en-US">
              <a:latin typeface="Times New Roman" charset="0"/>
              <a:cs typeface="Arial" charset="0"/>
            </a:endParaRPr>
          </a:p>
          <a:p>
            <a:pPr lvl="1"/>
            <a:r>
              <a:rPr lang="en-US">
                <a:latin typeface="Times New Roman" charset="0"/>
                <a:cs typeface="Arial" charset="0"/>
              </a:rPr>
              <a:t>Passing the following arguments: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The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index number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The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new center </a:t>
            </a:r>
            <a:r>
              <a:rPr lang="en-US" i="1">
                <a:latin typeface="Times New Roman" charset="0"/>
                <a:ea typeface="ＭＳ Ｐゴシック" charset="0"/>
                <a:cs typeface="Courier New" charset="0"/>
              </a:rPr>
              <a:t>X</a:t>
            </a:r>
            <a:r>
              <a:rPr lang="en-US">
                <a:latin typeface="Times New Roman" charset="0"/>
                <a:cs typeface="Arial" charset="0"/>
              </a:rPr>
              <a:t>-coordinate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The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new center </a:t>
            </a:r>
            <a:r>
              <a:rPr lang="en-US" i="1">
                <a:latin typeface="Times New Roman" charset="0"/>
                <a:cs typeface="Arial" charset="0"/>
              </a:rPr>
              <a:t>Y</a:t>
            </a:r>
            <a:r>
              <a:rPr lang="en-US">
                <a:latin typeface="Times New Roman" charset="0"/>
                <a:cs typeface="Arial" charset="0"/>
              </a:rPr>
              <a:t>-coordinate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For example:</a:t>
            </a:r>
          </a:p>
          <a:p>
            <a:pPr lvl="3"/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agk::SetVirtualJoystickPosition(1,100,100);</a:t>
            </a:r>
          </a:p>
        </p:txBody>
      </p:sp>
    </p:spTree>
    <p:extLst>
      <p:ext uri="{BB962C8B-B14F-4D97-AF65-F5344CB8AC3E}">
        <p14:creationId xmlns:p14="http://schemas.microsoft.com/office/powerpoint/2010/main" val="2206763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8.3 Virtual Joysticks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imes New Roman" charset="0"/>
                <a:cs typeface="Arial" charset="0"/>
              </a:rPr>
              <a:t>How do you change a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size?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Call 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agk::SetVirtualJoystickSize</a:t>
            </a:r>
            <a:r>
              <a:rPr lang="en-US">
                <a:latin typeface="Times New Roman" charset="0"/>
                <a:cs typeface="Arial" charset="0"/>
              </a:rPr>
              <a:t> Passing the following arguments: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The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index number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The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new </a:t>
            </a:r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size</a:t>
            </a:r>
            <a:endParaRPr lang="en-US">
              <a:latin typeface="Times New Roman" charset="0"/>
              <a:cs typeface="Arial" charset="0"/>
            </a:endParaRPr>
          </a:p>
          <a:p>
            <a:pPr lvl="1"/>
            <a:r>
              <a:rPr lang="en-US">
                <a:latin typeface="Times New Roman" charset="0"/>
                <a:cs typeface="Arial" charset="0"/>
              </a:rPr>
              <a:t>For example:</a:t>
            </a:r>
          </a:p>
          <a:p>
            <a:pPr lvl="2"/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agk::SetVirtualJoystickSize(1,200);</a:t>
            </a:r>
          </a:p>
        </p:txBody>
      </p:sp>
    </p:spTree>
    <p:extLst>
      <p:ext uri="{BB962C8B-B14F-4D97-AF65-F5344CB8AC3E}">
        <p14:creationId xmlns:p14="http://schemas.microsoft.com/office/powerpoint/2010/main" val="542005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8.3 Virtual Joysticks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imes New Roman" charset="0"/>
                <a:cs typeface="Arial" charset="0"/>
              </a:rPr>
              <a:t>How do you change the transparency of a virtual joystick?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Call 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agk::SetVirtualJoystickAlpha</a:t>
            </a:r>
            <a:r>
              <a:rPr lang="en-US">
                <a:latin typeface="Times New Roman" charset="0"/>
                <a:cs typeface="Arial" charset="0"/>
              </a:rPr>
              <a:t> Passing the following arguments: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The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index number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A value (0 – 255) for the alpha channel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For example:</a:t>
            </a:r>
          </a:p>
          <a:p>
            <a:pPr lvl="2"/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agk::SetVirtualJoystickAlpha(1,255);</a:t>
            </a:r>
          </a:p>
        </p:txBody>
      </p:sp>
    </p:spTree>
    <p:extLst>
      <p:ext uri="{BB962C8B-B14F-4D97-AF65-F5344CB8AC3E}">
        <p14:creationId xmlns:p14="http://schemas.microsoft.com/office/powerpoint/2010/main" val="1381551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8.3 Virtual Joysticks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imes New Roman" charset="0"/>
                <a:cs typeface="Arial" charset="0"/>
              </a:rPr>
              <a:t>How do you enable / disable a virtual joystick?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Call 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agk::SetVirtualJoystickActive</a:t>
            </a:r>
            <a:endParaRPr lang="en-US">
              <a:latin typeface="Times New Roman" charset="0"/>
              <a:cs typeface="Arial" charset="0"/>
            </a:endParaRPr>
          </a:p>
          <a:p>
            <a:pPr lvl="1"/>
            <a:r>
              <a:rPr lang="en-US">
                <a:latin typeface="Times New Roman" charset="0"/>
                <a:cs typeface="Arial" charset="0"/>
              </a:rPr>
              <a:t>Passing the following arguments: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The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index number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A value indicating if the virtual joystick is to be active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0 will set the virtual joystick as inactive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1 will activate the inactive virtual joystick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For example:</a:t>
            </a:r>
          </a:p>
          <a:p>
            <a:pPr lvl="3"/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agk::SetVirtualButtonActive(1,0);// disable</a:t>
            </a:r>
          </a:p>
          <a:p>
            <a:pPr lvl="3"/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agk::SetVirtualButtonActive(1,1);// enable</a:t>
            </a:r>
          </a:p>
        </p:txBody>
      </p:sp>
    </p:spTree>
    <p:extLst>
      <p:ext uri="{BB962C8B-B14F-4D97-AF65-F5344CB8AC3E}">
        <p14:creationId xmlns:p14="http://schemas.microsoft.com/office/powerpoint/2010/main" val="3969851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8.3 Virtual Joysticks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imes New Roman" charset="0"/>
                <a:cs typeface="Arial" charset="0"/>
              </a:rPr>
              <a:t>How do you hide or show a virtual joystick?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Call 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agk::SetVirtualJoystickVisible</a:t>
            </a:r>
            <a:endParaRPr lang="en-US">
              <a:latin typeface="Times New Roman" charset="0"/>
              <a:cs typeface="Arial" charset="0"/>
            </a:endParaRPr>
          </a:p>
          <a:p>
            <a:pPr lvl="1"/>
            <a:r>
              <a:rPr lang="en-US">
                <a:latin typeface="Times New Roman" charset="0"/>
                <a:cs typeface="Arial" charset="0"/>
              </a:rPr>
              <a:t>Passing the following arguments: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The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index number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A value indicating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visibility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0 will hide the virtual joystick (but it remains active)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1 will show the previously hidden virtual joystick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For example:</a:t>
            </a:r>
          </a:p>
          <a:p>
            <a:pPr lvl="3"/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agk::SetVirtualJoystickVisible(1,0);// hide</a:t>
            </a:r>
          </a:p>
          <a:p>
            <a:pPr lvl="3"/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agk::SetVirtualJoystickVisible(1,1);// show</a:t>
            </a:r>
          </a:p>
        </p:txBody>
      </p:sp>
    </p:spTree>
    <p:extLst>
      <p:ext uri="{BB962C8B-B14F-4D97-AF65-F5344CB8AC3E}">
        <p14:creationId xmlns:p14="http://schemas.microsoft.com/office/powerpoint/2010/main" val="2893488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8.3 Virtual Joysticks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imes New Roman" charset="0"/>
                <a:cs typeface="Arial" charset="0"/>
              </a:rPr>
              <a:t>How do you change a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images?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Make sure the images you want to use are located in the </a:t>
            </a:r>
            <a:r>
              <a:rPr lang="en-US" i="1">
                <a:latin typeface="Times New Roman" charset="0"/>
                <a:cs typeface="Arial" charset="0"/>
              </a:rPr>
              <a:t>My Documents </a:t>
            </a:r>
            <a:r>
              <a:rPr lang="en-US" i="1">
                <a:latin typeface="Times New Roman" charset="0"/>
                <a:cs typeface="Arial" charset="0"/>
                <a:sym typeface="Wingdings" charset="0"/>
              </a:rPr>
              <a:t></a:t>
            </a:r>
            <a:r>
              <a:rPr lang="en-US">
                <a:latin typeface="Times New Roman" charset="0"/>
                <a:cs typeface="Arial" charset="0"/>
              </a:rPr>
              <a:t> </a:t>
            </a:r>
            <a:r>
              <a:rPr lang="en-US" i="1">
                <a:latin typeface="Times New Roman" charset="0"/>
                <a:cs typeface="Arial" charset="0"/>
              </a:rPr>
              <a:t>AGK </a:t>
            </a:r>
            <a:r>
              <a:rPr lang="en-US">
                <a:latin typeface="Times New Roman" charset="0"/>
                <a:cs typeface="Arial" charset="0"/>
                <a:sym typeface="Wingdings" charset="0"/>
              </a:rPr>
              <a:t> </a:t>
            </a:r>
            <a:r>
              <a:rPr lang="en-US" i="1">
                <a:latin typeface="Times New Roman" charset="0"/>
                <a:cs typeface="Arial" charset="0"/>
              </a:rPr>
              <a:t>template </a:t>
            </a:r>
            <a:r>
              <a:rPr lang="en-US">
                <a:latin typeface="Times New Roman" charset="0"/>
                <a:cs typeface="Arial" charset="0"/>
              </a:rPr>
              <a:t>folder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Load the new images and then call the following functions to apply the changes:</a:t>
            </a:r>
          </a:p>
          <a:p>
            <a:pPr lvl="2"/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agk::SetVirtualJoystickImageOuter</a:t>
            </a:r>
          </a:p>
          <a:p>
            <a:pPr lvl="3"/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Pass the index number of the virtual joystick</a:t>
            </a:r>
          </a:p>
          <a:p>
            <a:pPr lvl="3"/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Pass the index number of the virtual joystick</a:t>
            </a:r>
            <a:r>
              <a:rPr lang="ja-JP" altLang="en-US">
                <a:latin typeface="Times New Roman" charset="0"/>
                <a:ea typeface="ＭＳ Ｐゴシック" charset="0"/>
                <a:cs typeface="Courier New" charset="0"/>
              </a:rPr>
              <a:t>’</a:t>
            </a:r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s outer image</a:t>
            </a:r>
          </a:p>
          <a:p>
            <a:pPr lvl="2"/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agk::SetVirtualJoystickImageInner</a:t>
            </a:r>
          </a:p>
          <a:p>
            <a:pPr lvl="3"/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Pass the index number of the virtual joystick</a:t>
            </a:r>
          </a:p>
          <a:p>
            <a:pPr lvl="3"/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Pass the index number of the virtual joystick</a:t>
            </a:r>
            <a:r>
              <a:rPr lang="ja-JP" altLang="en-US">
                <a:latin typeface="Times New Roman" charset="0"/>
                <a:ea typeface="ＭＳ Ｐゴシック" charset="0"/>
                <a:cs typeface="Courier New" charset="0"/>
              </a:rPr>
              <a:t>’</a:t>
            </a:r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s inner image</a:t>
            </a:r>
          </a:p>
        </p:txBody>
      </p:sp>
    </p:spTree>
    <p:extLst>
      <p:ext uri="{BB962C8B-B14F-4D97-AF65-F5344CB8AC3E}">
        <p14:creationId xmlns:p14="http://schemas.microsoft.com/office/powerpoint/2010/main" val="1680767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8.3 Virtual Joysticks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>
                <a:latin typeface="Times New Roman" charset="0"/>
                <a:cs typeface="Arial" charset="0"/>
              </a:rPr>
              <a:t>Here is a summary of the steps you must take to change a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images: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Load the new inner and outer joystick images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Set the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new outer image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Set the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new inner image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For example:</a:t>
            </a:r>
          </a:p>
        </p:txBody>
      </p:sp>
      <p:pic>
        <p:nvPicPr>
          <p:cNvPr id="4198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495800"/>
            <a:ext cx="59436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1524000" y="4365625"/>
            <a:ext cx="6096000" cy="182245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776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8.3 Virtual Joysticks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imes New Roman" charset="0"/>
                <a:cs typeface="Arial" charset="0"/>
              </a:rPr>
              <a:t>How do you delete an existing virtual joystick?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Determine if the virtual joystick exists and delete it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First, call 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agk::GetVirtualJoystickExists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Passing the index number of the joystick you want to check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Returns 1 if the joystick exists or 0 if it does not exist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Then call 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agk::DeleteVirtualJoystick</a:t>
            </a:r>
          </a:p>
          <a:p>
            <a:pPr lvl="3"/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Passing the index number of the joystick you want to delete</a:t>
            </a:r>
          </a:p>
          <a:p>
            <a:pPr lvl="2"/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For example:</a:t>
            </a:r>
          </a:p>
        </p:txBody>
      </p:sp>
      <p:pic>
        <p:nvPicPr>
          <p:cNvPr id="4301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5181600"/>
            <a:ext cx="4343400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4"/>
          <p:cNvSpPr>
            <a:spLocks noChangeArrowheads="1"/>
          </p:cNvSpPr>
          <p:nvPr/>
        </p:nvSpPr>
        <p:spPr bwMode="auto">
          <a:xfrm>
            <a:off x="2400300" y="5105400"/>
            <a:ext cx="4343400" cy="1252538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881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8.3 Virtual Joysticks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>
                <a:latin typeface="Times New Roman" charset="0"/>
                <a:cs typeface="Arial" charset="0"/>
              </a:rPr>
              <a:t>What is a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dead zone?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Area around the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center that affects the distance you have to move the joystick before it registers input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How do you change a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the dead zone?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Call 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agk::SetVirtualJoystickDeadZone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Passing the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index number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A floating-point value between 0 and 1for the dead zone</a:t>
            </a:r>
          </a:p>
          <a:p>
            <a:pPr lvl="4"/>
            <a:r>
              <a:rPr lang="en-US">
                <a:latin typeface="Times New Roman" charset="0"/>
                <a:cs typeface="Arial" charset="0"/>
              </a:rPr>
              <a:t>A value of 0 would be very sensitive</a:t>
            </a:r>
          </a:p>
          <a:p>
            <a:pPr lvl="4"/>
            <a:r>
              <a:rPr lang="en-US">
                <a:latin typeface="Times New Roman" charset="0"/>
                <a:cs typeface="Arial" charset="0"/>
              </a:rPr>
              <a:t>A value of 1 would totally disable the joystick</a:t>
            </a:r>
          </a:p>
          <a:p>
            <a:pPr lvl="4"/>
            <a:r>
              <a:rPr lang="en-US">
                <a:latin typeface="Times New Roman" charset="0"/>
                <a:cs typeface="Arial" charset="0"/>
              </a:rPr>
              <a:t>The default value is 0.15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For example:</a:t>
            </a:r>
          </a:p>
          <a:p>
            <a:pPr lvl="4"/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agk::SetVirtualJoystickDeadZone(1,0.25);</a:t>
            </a:r>
          </a:p>
          <a:p>
            <a:pPr lvl="2"/>
            <a:endParaRPr lang="en-US">
              <a:latin typeface="Times New Roman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8.3 Virtual Joysticks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>
                <a:latin typeface="Times New Roman" charset="0"/>
                <a:cs typeface="Arial" charset="0"/>
              </a:rPr>
              <a:t>How do you get a virtual joystick</a:t>
            </a:r>
            <a:r>
              <a:rPr lang="ja-JP" altLang="en-US">
                <a:latin typeface="Times New Roman" charset="0"/>
                <a:cs typeface="Arial" charset="0"/>
              </a:rPr>
              <a:t>’</a:t>
            </a:r>
            <a:r>
              <a:rPr lang="en-US">
                <a:latin typeface="Times New Roman" charset="0"/>
                <a:cs typeface="Arial" charset="0"/>
              </a:rPr>
              <a:t>s input?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For the </a:t>
            </a:r>
            <a:r>
              <a:rPr lang="en-US" i="1">
                <a:latin typeface="Times New Roman" charset="0"/>
                <a:cs typeface="Arial" charset="0"/>
              </a:rPr>
              <a:t>X</a:t>
            </a:r>
            <a:r>
              <a:rPr lang="en-US">
                <a:latin typeface="Times New Roman" charset="0"/>
                <a:cs typeface="Arial" charset="0"/>
              </a:rPr>
              <a:t>-axis, call 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agk::GetVirtualJoystickX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For the </a:t>
            </a:r>
            <a:r>
              <a:rPr lang="en-US" i="1">
                <a:latin typeface="Times New Roman" charset="0"/>
                <a:cs typeface="Arial" charset="0"/>
              </a:rPr>
              <a:t>Y</a:t>
            </a:r>
            <a:r>
              <a:rPr lang="en-US">
                <a:latin typeface="Times New Roman" charset="0"/>
                <a:cs typeface="Arial" charset="0"/>
              </a:rPr>
              <a:t>-axis, call 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agk::GetVirtualJoystickY</a:t>
            </a:r>
          </a:p>
          <a:p>
            <a:pPr lvl="2"/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What parameters do these functions accept?</a:t>
            </a:r>
          </a:p>
          <a:p>
            <a:pPr lvl="3"/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The virtual joystick</a:t>
            </a:r>
            <a:r>
              <a:rPr lang="ja-JP" altLang="en-US">
                <a:latin typeface="Times New Roman" charset="0"/>
                <a:ea typeface="ＭＳ Ｐゴシック" charset="0"/>
                <a:cs typeface="Courier New" charset="0"/>
              </a:rPr>
              <a:t>’</a:t>
            </a:r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s index number</a:t>
            </a:r>
          </a:p>
          <a:p>
            <a:pPr lvl="2"/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What values do these functions return?</a:t>
            </a:r>
          </a:p>
          <a:p>
            <a:pPr lvl="3"/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A floating-point value from -1.0 to 1.0 or 0 if not moving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What causes the return values to be different?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Positive values are returned when moving down or right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Negative values are returned when moving up or left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A value of zero is returned if the joystick is in the dead zone</a:t>
            </a:r>
          </a:p>
          <a:p>
            <a:pPr lvl="3">
              <a:buFontTx/>
              <a:buNone/>
            </a:pPr>
            <a:endParaRPr lang="en-US">
              <a:latin typeface="Times New Roman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821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914400"/>
            <a:ext cx="54737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04800" y="303213"/>
            <a:ext cx="8610600" cy="99218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/>
                <a:cs typeface="Arial"/>
              </a:rPr>
              <a:t>Program 8-5 (</a:t>
            </a:r>
            <a:r>
              <a:rPr lang="en-US" kern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VirtualJoystick</a:t>
            </a:r>
            <a:r>
              <a:rPr lang="en-US" kern="0" dirty="0" smtClean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i="1" kern="0" dirty="0" smtClean="0">
                <a:solidFill>
                  <a:srgbClr val="000000"/>
                </a:solidFill>
                <a:latin typeface="Arial"/>
                <a:cs typeface="Arial"/>
              </a:rPr>
              <a:t>part 1/2</a:t>
            </a:r>
            <a:r>
              <a:rPr lang="en-US" kern="0" dirty="0" smtClean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lang="en-US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6084" name="Rectangle 16"/>
          <p:cNvSpPr>
            <a:spLocks noChangeArrowheads="1"/>
          </p:cNvSpPr>
          <p:nvPr/>
        </p:nvSpPr>
        <p:spPr bwMode="auto">
          <a:xfrm>
            <a:off x="2209800" y="2971800"/>
            <a:ext cx="2667000" cy="381000"/>
          </a:xfrm>
          <a:prstGeom prst="rect">
            <a:avLst/>
          </a:prstGeom>
          <a:noFill/>
          <a:ln w="28575">
            <a:solidFill>
              <a:srgbClr val="00B0F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46085" name="Rectangle 16"/>
          <p:cNvSpPr>
            <a:spLocks noChangeArrowheads="1"/>
          </p:cNvSpPr>
          <p:nvPr/>
        </p:nvSpPr>
        <p:spPr bwMode="auto">
          <a:xfrm>
            <a:off x="2441575" y="5257800"/>
            <a:ext cx="4572000" cy="1066800"/>
          </a:xfrm>
          <a:prstGeom prst="rect">
            <a:avLst/>
          </a:prstGeom>
          <a:noFill/>
          <a:ln w="28575">
            <a:solidFill>
              <a:srgbClr val="00B0F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423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492250"/>
            <a:ext cx="5473700" cy="433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04800" y="303213"/>
            <a:ext cx="8610600" cy="99218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kern="0" dirty="0" smtClean="0">
                <a:solidFill>
                  <a:srgbClr val="000000"/>
                </a:solidFill>
                <a:latin typeface="Arial"/>
                <a:cs typeface="Arial"/>
              </a:rPr>
              <a:t>Program 8-5 (</a:t>
            </a:r>
            <a:r>
              <a:rPr lang="en-US" kern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VirtualJoystick</a:t>
            </a:r>
            <a:r>
              <a:rPr lang="en-US" kern="0" dirty="0" smtClean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i="1" kern="0" dirty="0" smtClean="0">
                <a:solidFill>
                  <a:srgbClr val="000000"/>
                </a:solidFill>
                <a:latin typeface="Arial"/>
                <a:cs typeface="Arial"/>
              </a:rPr>
              <a:t>part 2/2</a:t>
            </a:r>
            <a:r>
              <a:rPr lang="en-US" kern="0" dirty="0" smtClean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lang="en-US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7108" name="Rectangle 16"/>
          <p:cNvSpPr>
            <a:spLocks noChangeArrowheads="1"/>
          </p:cNvSpPr>
          <p:nvPr/>
        </p:nvSpPr>
        <p:spPr bwMode="auto">
          <a:xfrm>
            <a:off x="2449513" y="2057400"/>
            <a:ext cx="4408487" cy="533400"/>
          </a:xfrm>
          <a:prstGeom prst="rect">
            <a:avLst/>
          </a:prstGeom>
          <a:noFill/>
          <a:ln w="28575">
            <a:solidFill>
              <a:srgbClr val="00B0F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47109" name="Rectangle 16"/>
          <p:cNvSpPr>
            <a:spLocks noChangeArrowheads="1"/>
          </p:cNvSpPr>
          <p:nvPr/>
        </p:nvSpPr>
        <p:spPr bwMode="auto">
          <a:xfrm>
            <a:off x="2441575" y="3276600"/>
            <a:ext cx="4416425" cy="1066800"/>
          </a:xfrm>
          <a:prstGeom prst="rect">
            <a:avLst/>
          </a:prstGeom>
          <a:noFill/>
          <a:ln w="28575">
            <a:solidFill>
              <a:srgbClr val="00B0F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101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914400"/>
            <a:ext cx="83058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143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0" y="304800"/>
            <a:ext cx="4191000" cy="1905000"/>
          </a:xfrm>
        </p:spPr>
        <p:txBody>
          <a:bodyPr/>
          <a:lstStyle/>
          <a:p>
            <a:r>
              <a:rPr lang="en-US" dirty="0" smtClean="0"/>
              <a:t>Class Exercise: </a:t>
            </a:r>
            <a:r>
              <a:rPr lang="en-US" dirty="0" err="1" smtClean="0"/>
              <a:t>VirtualJoystick</a:t>
            </a:r>
            <a:r>
              <a:rPr lang="en-US" dirty="0" smtClean="0"/>
              <a:t> folder in Google Drive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200" y="-76200"/>
            <a:ext cx="4572000" cy="701730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/>
              <a:t>// This program demonstrates a virtual joystick</a:t>
            </a:r>
            <a:r>
              <a:rPr lang="en-US" sz="1000" dirty="0" smtClean="0"/>
              <a:t>.</a:t>
            </a:r>
            <a:endParaRPr lang="en-US" sz="1000" dirty="0"/>
          </a:p>
          <a:p>
            <a:r>
              <a:rPr lang="en-US" sz="1000" dirty="0"/>
              <a:t>// Includes, namespace and prototypes</a:t>
            </a:r>
          </a:p>
          <a:p>
            <a:r>
              <a:rPr lang="en-US" sz="1000" dirty="0"/>
              <a:t>#include "</a:t>
            </a:r>
            <a:r>
              <a:rPr lang="en-US" sz="1000" dirty="0" err="1"/>
              <a:t>template.h</a:t>
            </a:r>
            <a:r>
              <a:rPr lang="en-US" sz="1000" dirty="0"/>
              <a:t>"</a:t>
            </a:r>
          </a:p>
          <a:p>
            <a:r>
              <a:rPr lang="en-US" sz="1000" dirty="0"/>
              <a:t>using namespace AGK;</a:t>
            </a:r>
          </a:p>
          <a:p>
            <a:r>
              <a:rPr lang="en-US" sz="1000" dirty="0"/>
              <a:t>app App</a:t>
            </a:r>
            <a:r>
              <a:rPr lang="en-US" sz="1000" dirty="0" smtClean="0"/>
              <a:t>;</a:t>
            </a:r>
            <a:endParaRPr lang="en-US" sz="1000" dirty="0"/>
          </a:p>
          <a:p>
            <a:r>
              <a:rPr lang="en-US" sz="1000" dirty="0"/>
              <a:t>// Constants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SCREEN_WIDTH  = 640;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SCREEN_HEIGHT = 480;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SPRITE_INDEX  = 1;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JOY_INDEX     = 1;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float JOY_SIZE    = 100.0</a:t>
            </a:r>
            <a:r>
              <a:rPr lang="en-US" sz="1000" dirty="0" smtClean="0"/>
              <a:t>;</a:t>
            </a:r>
            <a:endParaRPr lang="en-US" sz="1000" dirty="0"/>
          </a:p>
          <a:p>
            <a:r>
              <a:rPr lang="en-US" sz="1000" dirty="0"/>
              <a:t>// Begin app, called once at the start</a:t>
            </a:r>
          </a:p>
          <a:p>
            <a:r>
              <a:rPr lang="en-US" sz="1000" dirty="0"/>
              <a:t>void app::Begin( void </a:t>
            </a:r>
            <a:r>
              <a:rPr lang="en-US" sz="1000" dirty="0" smtClean="0"/>
              <a:t>){</a:t>
            </a:r>
            <a:endParaRPr lang="en-US" sz="1000" dirty="0"/>
          </a:p>
          <a:p>
            <a:r>
              <a:rPr lang="en-US" sz="1000" dirty="0"/>
              <a:t>   // Set the window title.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SetWindowTitle</a:t>
            </a:r>
            <a:r>
              <a:rPr lang="en-US" sz="1000" dirty="0"/>
              <a:t>("Virtual Joystick")</a:t>
            </a:r>
            <a:r>
              <a:rPr lang="en-US" sz="1000" dirty="0" smtClean="0"/>
              <a:t>;</a:t>
            </a:r>
            <a:endParaRPr lang="en-US" sz="1000" dirty="0"/>
          </a:p>
          <a:p>
            <a:r>
              <a:rPr lang="en-US" sz="1000" dirty="0"/>
              <a:t>   // Set the virtual resolution.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SetVirtualResolution</a:t>
            </a:r>
            <a:r>
              <a:rPr lang="en-US" sz="1000" dirty="0"/>
              <a:t>(SCREEN_WIDTH, SCREEN_HEIGHT)</a:t>
            </a:r>
            <a:r>
              <a:rPr lang="en-US" sz="1000" dirty="0" smtClean="0"/>
              <a:t>;</a:t>
            </a:r>
            <a:endParaRPr lang="en-US" sz="1000" dirty="0"/>
          </a:p>
          <a:p>
            <a:r>
              <a:rPr lang="en-US" sz="1000" dirty="0"/>
              <a:t>   // Create the sprite.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CreateSprite</a:t>
            </a:r>
            <a:r>
              <a:rPr lang="en-US" sz="1000" dirty="0"/>
              <a:t>(SPRITE_INDEX, "</a:t>
            </a:r>
            <a:r>
              <a:rPr lang="en-US" sz="1000" dirty="0" err="1"/>
              <a:t>fish.png</a:t>
            </a:r>
            <a:r>
              <a:rPr lang="en-US" sz="1000" dirty="0"/>
              <a:t>")</a:t>
            </a:r>
            <a:r>
              <a:rPr lang="en-US" sz="1000" dirty="0" smtClean="0"/>
              <a:t>;</a:t>
            </a:r>
            <a:endParaRPr lang="en-US" sz="1000" dirty="0"/>
          </a:p>
          <a:p>
            <a:r>
              <a:rPr lang="en-US" sz="1000" dirty="0"/>
              <a:t>   // Calculate the position of the virtual joystick.</a:t>
            </a:r>
          </a:p>
          <a:p>
            <a:r>
              <a:rPr lang="en-US" sz="1000" dirty="0"/>
              <a:t>   float </a:t>
            </a:r>
            <a:r>
              <a:rPr lang="en-US" sz="1000" dirty="0" err="1"/>
              <a:t>joyX</a:t>
            </a:r>
            <a:r>
              <a:rPr lang="en-US" sz="1000" dirty="0"/>
              <a:t> = SCREEN_WIDTH / 2;</a:t>
            </a:r>
          </a:p>
          <a:p>
            <a:r>
              <a:rPr lang="en-US" sz="1000" dirty="0"/>
              <a:t>   float </a:t>
            </a:r>
            <a:r>
              <a:rPr lang="en-US" sz="1000" dirty="0" err="1"/>
              <a:t>joyY</a:t>
            </a:r>
            <a:r>
              <a:rPr lang="en-US" sz="1000" dirty="0"/>
              <a:t> = SCREEN_HEIGHT - JOY_SIZE / 2</a:t>
            </a:r>
            <a:r>
              <a:rPr lang="en-US" sz="1000" dirty="0" smtClean="0"/>
              <a:t>;</a:t>
            </a:r>
            <a:endParaRPr lang="en-US" sz="1000" dirty="0"/>
          </a:p>
          <a:p>
            <a:r>
              <a:rPr lang="en-US" sz="1000" dirty="0"/>
              <a:t>   // Add the virtual joystick.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AddVirtualJoystick</a:t>
            </a:r>
            <a:r>
              <a:rPr lang="en-US" sz="1000" dirty="0"/>
              <a:t>(JOY_INDEX, </a:t>
            </a:r>
            <a:r>
              <a:rPr lang="en-US" sz="1000" dirty="0" err="1"/>
              <a:t>joyX</a:t>
            </a:r>
            <a:r>
              <a:rPr lang="en-US" sz="1000" dirty="0"/>
              <a:t>, </a:t>
            </a:r>
            <a:r>
              <a:rPr lang="en-US" sz="1000" dirty="0" err="1"/>
              <a:t>joyY</a:t>
            </a:r>
            <a:r>
              <a:rPr lang="en-US" sz="1000" dirty="0"/>
              <a:t>, JOY_SIZE);</a:t>
            </a:r>
          </a:p>
          <a:p>
            <a:r>
              <a:rPr lang="en-US" sz="1000" dirty="0" smtClean="0"/>
              <a:t>}</a:t>
            </a:r>
            <a:endParaRPr lang="en-US" sz="1000" dirty="0"/>
          </a:p>
          <a:p>
            <a:r>
              <a:rPr lang="en-US" sz="1000" dirty="0"/>
              <a:t>// Main loop, called every frame</a:t>
            </a:r>
          </a:p>
          <a:p>
            <a:r>
              <a:rPr lang="en-US" sz="1000" dirty="0"/>
              <a:t>void app::Loop ( void </a:t>
            </a:r>
            <a:r>
              <a:rPr lang="en-US" sz="1000" dirty="0" smtClean="0"/>
              <a:t>){</a:t>
            </a:r>
            <a:endParaRPr lang="en-US" sz="1000" dirty="0"/>
          </a:p>
          <a:p>
            <a:r>
              <a:rPr lang="en-US" sz="1000" dirty="0"/>
              <a:t>   // Get the joystick input.</a:t>
            </a:r>
          </a:p>
          <a:p>
            <a:r>
              <a:rPr lang="en-US" sz="1000" dirty="0"/>
              <a:t>   float </a:t>
            </a:r>
            <a:r>
              <a:rPr lang="en-US" sz="1000" dirty="0" err="1"/>
              <a:t>joystickX</a:t>
            </a:r>
            <a:r>
              <a:rPr lang="en-US" sz="1000" dirty="0"/>
              <a:t> =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GetVirtualJoystickX</a:t>
            </a:r>
            <a:r>
              <a:rPr lang="en-US" sz="1000" dirty="0"/>
              <a:t>(JOY_INDEX);</a:t>
            </a:r>
          </a:p>
          <a:p>
            <a:r>
              <a:rPr lang="en-US" sz="1000" dirty="0"/>
              <a:t>   float </a:t>
            </a:r>
            <a:r>
              <a:rPr lang="en-US" sz="1000" dirty="0" err="1"/>
              <a:t>joystickY</a:t>
            </a:r>
            <a:r>
              <a:rPr lang="en-US" sz="1000" dirty="0"/>
              <a:t> =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GetVirtualJoystickY</a:t>
            </a:r>
            <a:r>
              <a:rPr lang="en-US" sz="1000" dirty="0"/>
              <a:t>(JOY_INDEX)</a:t>
            </a:r>
            <a:r>
              <a:rPr lang="en-US" sz="1000" dirty="0" smtClean="0"/>
              <a:t>;</a:t>
            </a:r>
            <a:endParaRPr lang="en-US" sz="1000" dirty="0"/>
          </a:p>
          <a:p>
            <a:r>
              <a:rPr lang="en-US" sz="1000" dirty="0"/>
              <a:t>   // Get the sprite position.</a:t>
            </a:r>
          </a:p>
          <a:p>
            <a:r>
              <a:rPr lang="en-US" sz="1000" dirty="0"/>
              <a:t>   float </a:t>
            </a:r>
            <a:r>
              <a:rPr lang="en-US" sz="1000" dirty="0" err="1"/>
              <a:t>spriteX</a:t>
            </a:r>
            <a:r>
              <a:rPr lang="en-US" sz="1000" dirty="0"/>
              <a:t> =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GetSpriteX</a:t>
            </a:r>
            <a:r>
              <a:rPr lang="en-US" sz="1000" dirty="0"/>
              <a:t>(SPRITE_INDEX);</a:t>
            </a:r>
          </a:p>
          <a:p>
            <a:r>
              <a:rPr lang="en-US" sz="1000" dirty="0"/>
              <a:t>   float </a:t>
            </a:r>
            <a:r>
              <a:rPr lang="en-US" sz="1000" dirty="0" err="1"/>
              <a:t>spriteY</a:t>
            </a:r>
            <a:r>
              <a:rPr lang="en-US" sz="1000" dirty="0"/>
              <a:t> =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GetSpriteY</a:t>
            </a:r>
            <a:r>
              <a:rPr lang="en-US" sz="1000" dirty="0"/>
              <a:t>(SPRITE_INDEX)</a:t>
            </a:r>
            <a:r>
              <a:rPr lang="en-US" sz="1000" dirty="0" smtClean="0"/>
              <a:t>;</a:t>
            </a:r>
            <a:endParaRPr lang="en-US" sz="1000" dirty="0"/>
          </a:p>
          <a:p>
            <a:r>
              <a:rPr lang="en-US" sz="1000" dirty="0"/>
              <a:t>   // Calculate how far the sprite will move.</a:t>
            </a:r>
          </a:p>
          <a:p>
            <a:r>
              <a:rPr lang="en-US" sz="1000" dirty="0"/>
              <a:t>   float </a:t>
            </a:r>
            <a:r>
              <a:rPr lang="en-US" sz="1000" dirty="0" err="1"/>
              <a:t>moveX</a:t>
            </a:r>
            <a:r>
              <a:rPr lang="en-US" sz="1000" dirty="0"/>
              <a:t> = </a:t>
            </a:r>
            <a:r>
              <a:rPr lang="en-US" sz="1000" dirty="0" err="1"/>
              <a:t>spriteX</a:t>
            </a:r>
            <a:r>
              <a:rPr lang="en-US" sz="1000" dirty="0"/>
              <a:t> + </a:t>
            </a:r>
            <a:r>
              <a:rPr lang="en-US" sz="1000" dirty="0" err="1"/>
              <a:t>joystickX</a:t>
            </a:r>
            <a:r>
              <a:rPr lang="en-US" sz="1000" dirty="0"/>
              <a:t>;</a:t>
            </a:r>
          </a:p>
          <a:p>
            <a:r>
              <a:rPr lang="en-US" sz="1000" dirty="0"/>
              <a:t>   float </a:t>
            </a:r>
            <a:r>
              <a:rPr lang="en-US" sz="1000" dirty="0" err="1"/>
              <a:t>moveY</a:t>
            </a:r>
            <a:r>
              <a:rPr lang="en-US" sz="1000" dirty="0"/>
              <a:t> = </a:t>
            </a:r>
            <a:r>
              <a:rPr lang="en-US" sz="1000" dirty="0" err="1"/>
              <a:t>spriteY</a:t>
            </a:r>
            <a:r>
              <a:rPr lang="en-US" sz="1000" dirty="0"/>
              <a:t> + </a:t>
            </a:r>
            <a:r>
              <a:rPr lang="en-US" sz="1000" dirty="0" err="1"/>
              <a:t>joystickY</a:t>
            </a:r>
            <a:r>
              <a:rPr lang="en-US" sz="1000" dirty="0" smtClean="0"/>
              <a:t>;</a:t>
            </a:r>
            <a:endParaRPr lang="en-US" sz="1000" dirty="0"/>
          </a:p>
          <a:p>
            <a:r>
              <a:rPr lang="en-US" sz="1000" dirty="0"/>
              <a:t>   // Set the sprite position.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SetSpritePosition</a:t>
            </a:r>
            <a:r>
              <a:rPr lang="en-US" sz="1000" dirty="0"/>
              <a:t>(SPRITE_INDEX, </a:t>
            </a:r>
            <a:r>
              <a:rPr lang="en-US" sz="1000" dirty="0" err="1"/>
              <a:t>moveX</a:t>
            </a:r>
            <a:r>
              <a:rPr lang="en-US" sz="1000" dirty="0"/>
              <a:t>, </a:t>
            </a:r>
            <a:r>
              <a:rPr lang="en-US" sz="1000" dirty="0" err="1"/>
              <a:t>moveY</a:t>
            </a:r>
            <a:r>
              <a:rPr lang="en-US" sz="1000" dirty="0"/>
              <a:t>)</a:t>
            </a:r>
            <a:r>
              <a:rPr lang="en-US" sz="1000" dirty="0" smtClean="0"/>
              <a:t>;</a:t>
            </a:r>
            <a:endParaRPr lang="en-US" sz="1000" dirty="0"/>
          </a:p>
          <a:p>
            <a:r>
              <a:rPr lang="en-US" sz="1000" dirty="0"/>
              <a:t>   // Refresh the screen.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agk</a:t>
            </a:r>
            <a:r>
              <a:rPr lang="en-US" sz="1000" dirty="0"/>
              <a:t>::Sync();</a:t>
            </a:r>
          </a:p>
          <a:p>
            <a:r>
              <a:rPr lang="en-US" sz="1000" dirty="0" smtClean="0"/>
              <a:t>}</a:t>
            </a:r>
            <a:endParaRPr lang="en-US" sz="1000" dirty="0"/>
          </a:p>
          <a:p>
            <a:r>
              <a:rPr lang="en-US" sz="1000" dirty="0"/>
              <a:t>// Called when the app ends</a:t>
            </a:r>
          </a:p>
          <a:p>
            <a:r>
              <a:rPr lang="en-US" sz="1000" dirty="0"/>
              <a:t>void app::End ( void )</a:t>
            </a:r>
          </a:p>
          <a:p>
            <a:r>
              <a:rPr lang="en-US" sz="1000" dirty="0"/>
              <a:t>{</a:t>
            </a:r>
          </a:p>
          <a:p>
            <a:r>
              <a:rPr lang="en-US" sz="1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66221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8.4 The Keyboard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imes New Roman" charset="0"/>
                <a:cs typeface="Arial" charset="0"/>
              </a:rPr>
              <a:t>How do you move objects with the keyboard arrow keys?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For the </a:t>
            </a:r>
            <a:r>
              <a:rPr lang="en-US" i="1">
                <a:latin typeface="Times New Roman" charset="0"/>
                <a:cs typeface="Arial" charset="0"/>
              </a:rPr>
              <a:t>X</a:t>
            </a:r>
            <a:r>
              <a:rPr lang="en-US">
                <a:latin typeface="Times New Roman" charset="0"/>
                <a:cs typeface="Arial" charset="0"/>
              </a:rPr>
              <a:t>-axis, call 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agk::GetDirectionX 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For the </a:t>
            </a:r>
            <a:r>
              <a:rPr lang="en-US" i="1">
                <a:latin typeface="Times New Roman" charset="0"/>
                <a:cs typeface="Arial" charset="0"/>
              </a:rPr>
              <a:t>Y</a:t>
            </a:r>
            <a:r>
              <a:rPr lang="en-US">
                <a:latin typeface="Times New Roman" charset="0"/>
                <a:cs typeface="Arial" charset="0"/>
              </a:rPr>
              <a:t>-axis, call 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agk::GetDirectionY </a:t>
            </a:r>
          </a:p>
          <a:p>
            <a:pPr lvl="2"/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What values do these functions return?</a:t>
            </a:r>
          </a:p>
          <a:p>
            <a:pPr lvl="3"/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A floating-point value from -0.9 to 0.9 or 0 if not pressed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What causes the return values to be different?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Positive values are returned when pressing down or right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Negative values are returned when pressing up or left</a:t>
            </a:r>
          </a:p>
          <a:p>
            <a:pPr lvl="1"/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Program 8-6, for example</a:t>
            </a:r>
          </a:p>
          <a:p>
            <a:pPr lvl="1"/>
            <a:endParaRPr lang="en-US">
              <a:latin typeface="Times New Roman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660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ea typeface="+mj-ea"/>
              </a:rPr>
              <a:t>Program 8-6 (</a:t>
            </a:r>
            <a:r>
              <a:rPr lang="en-US" dirty="0" err="1" smtClean="0">
                <a:latin typeface="Courier New" pitchFamily="49" charset="0"/>
                <a:ea typeface="+mj-ea"/>
                <a:cs typeface="Courier New" pitchFamily="49" charset="0"/>
              </a:rPr>
              <a:t>DirectionKeys</a:t>
            </a:r>
            <a:r>
              <a:rPr lang="en-US" dirty="0" smtClean="0">
                <a:ea typeface="+mj-ea"/>
              </a:rPr>
              <a:t>, </a:t>
            </a:r>
            <a:r>
              <a:rPr lang="en-US" i="1" dirty="0" smtClean="0">
                <a:ea typeface="+mj-ea"/>
              </a:rPr>
              <a:t>partial listing</a:t>
            </a:r>
            <a:r>
              <a:rPr lang="en-US" dirty="0" smtClean="0">
                <a:ea typeface="+mj-ea"/>
              </a:rPr>
              <a:t>)</a:t>
            </a:r>
            <a:endParaRPr lang="en-US" dirty="0">
              <a:ea typeface="+mj-ea"/>
            </a:endParaRPr>
          </a:p>
        </p:txBody>
      </p:sp>
      <p:pic>
        <p:nvPicPr>
          <p:cNvPr id="5017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325" y="1600200"/>
            <a:ext cx="6751638" cy="4572000"/>
          </a:xfrm>
        </p:spPr>
      </p:pic>
      <p:sp>
        <p:nvSpPr>
          <p:cNvPr id="50180" name="Rectangle 16"/>
          <p:cNvSpPr>
            <a:spLocks noChangeArrowheads="1"/>
          </p:cNvSpPr>
          <p:nvPr/>
        </p:nvSpPr>
        <p:spPr bwMode="auto">
          <a:xfrm>
            <a:off x="1905000" y="2209800"/>
            <a:ext cx="5410200" cy="762000"/>
          </a:xfrm>
          <a:prstGeom prst="rect">
            <a:avLst/>
          </a:prstGeom>
          <a:noFill/>
          <a:ln w="28575">
            <a:solidFill>
              <a:srgbClr val="00B0F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50181" name="Rectangle 16"/>
          <p:cNvSpPr>
            <a:spLocks noChangeArrowheads="1"/>
          </p:cNvSpPr>
          <p:nvPr/>
        </p:nvSpPr>
        <p:spPr bwMode="auto">
          <a:xfrm>
            <a:off x="1905000" y="3962400"/>
            <a:ext cx="5410200" cy="762000"/>
          </a:xfrm>
          <a:prstGeom prst="rect">
            <a:avLst/>
          </a:prstGeom>
          <a:noFill/>
          <a:ln w="28575">
            <a:solidFill>
              <a:srgbClr val="00B0F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795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8.4 The Keyboard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>
                <a:latin typeface="Times New Roman" charset="0"/>
                <a:cs typeface="Arial" charset="0"/>
              </a:rPr>
              <a:t>How do you respond to specific key presses?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Similar to responding to virtual button and mouse presses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Call any one of the following three functions:</a:t>
            </a:r>
          </a:p>
          <a:p>
            <a:pPr lvl="3"/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agk::GetRawKeyPressed    </a:t>
            </a:r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(Was the key pressed?)</a:t>
            </a:r>
          </a:p>
          <a:p>
            <a:pPr lvl="3"/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agk::GetRawKeyState      </a:t>
            </a:r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(Was the key held down?)</a:t>
            </a:r>
          </a:p>
          <a:p>
            <a:pPr lvl="3"/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agk::GetRawKeyReleased   </a:t>
            </a:r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(Was the key released?)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All three functions accept a single argument: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A value (0 – 255) representing the key code for the key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For example:</a:t>
            </a:r>
          </a:p>
        </p:txBody>
      </p:sp>
      <p:pic>
        <p:nvPicPr>
          <p:cNvPr id="5120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410200"/>
            <a:ext cx="6553200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Rectangle 4"/>
          <p:cNvSpPr>
            <a:spLocks noChangeArrowheads="1"/>
          </p:cNvSpPr>
          <p:nvPr/>
        </p:nvSpPr>
        <p:spPr bwMode="auto">
          <a:xfrm>
            <a:off x="1265238" y="5378450"/>
            <a:ext cx="6583362" cy="911225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440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8.4 The Keyboard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>
                <a:latin typeface="Times New Roman" charset="0"/>
                <a:cs typeface="Arial" charset="0"/>
              </a:rPr>
              <a:t>How do you know which key code values to use?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Many of the key codes are defined by the AGK</a:t>
            </a:r>
          </a:p>
          <a:p>
            <a:pPr lvl="3"/>
            <a:r>
              <a:rPr lang="en-US">
                <a:latin typeface="Times New Roman" charset="0"/>
                <a:cs typeface="Arial" charset="0"/>
              </a:rPr>
              <a:t>AGK defined key codes start with 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AGK_KEY_</a:t>
            </a:r>
          </a:p>
        </p:txBody>
      </p:sp>
      <p:pic>
        <p:nvPicPr>
          <p:cNvPr id="5222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3124200"/>
            <a:ext cx="8153400" cy="284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396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8.4 The Keyboard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imes New Roman" charset="0"/>
                <a:cs typeface="Arial" charset="0"/>
              </a:rPr>
              <a:t>How do you determine the last key that was pressed?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Call the </a:t>
            </a:r>
            <a:r>
              <a:rPr lang="en-US">
                <a:latin typeface="Courier New" charset="0"/>
                <a:ea typeface="ＭＳ Ｐゴシック" charset="0"/>
                <a:cs typeface="Courier New" charset="0"/>
              </a:rPr>
              <a:t>agk::GetRawLastKey</a:t>
            </a:r>
            <a:r>
              <a:rPr lang="en-US">
                <a:latin typeface="Times New Roman" charset="0"/>
                <a:ea typeface="ＭＳ Ｐゴシック" charset="0"/>
                <a:cs typeface="Courier New" charset="0"/>
              </a:rPr>
              <a:t> function</a:t>
            </a:r>
          </a:p>
          <a:p>
            <a:pPr lvl="2"/>
            <a:r>
              <a:rPr lang="en-US">
                <a:latin typeface="Times New Roman" charset="0"/>
                <a:cs typeface="Arial" charset="0"/>
              </a:rPr>
              <a:t>Returns the key code for the last key that was pressed</a:t>
            </a:r>
          </a:p>
          <a:p>
            <a:pPr lvl="1"/>
            <a:r>
              <a:rPr lang="en-US">
                <a:latin typeface="Times New Roman" charset="0"/>
                <a:cs typeface="Arial" charset="0"/>
              </a:rPr>
              <a:t>Program 8-7, for example</a:t>
            </a:r>
          </a:p>
        </p:txBody>
      </p:sp>
    </p:spTree>
    <p:extLst>
      <p:ext uri="{BB962C8B-B14F-4D97-AF65-F5344CB8AC3E}">
        <p14:creationId xmlns:p14="http://schemas.microsoft.com/office/powerpoint/2010/main" val="744664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-20885"/>
            <a:ext cx="4572000" cy="701730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/>
              <a:t>// This program demonstrates direction keys</a:t>
            </a:r>
            <a:r>
              <a:rPr lang="en-US" sz="1000" dirty="0" smtClean="0"/>
              <a:t>.</a:t>
            </a:r>
            <a:endParaRPr lang="en-US" sz="1000" dirty="0"/>
          </a:p>
          <a:p>
            <a:r>
              <a:rPr lang="en-US" sz="1000" dirty="0"/>
              <a:t>// Includes, namespace and prototypes</a:t>
            </a:r>
          </a:p>
          <a:p>
            <a:r>
              <a:rPr lang="en-US" sz="1000" dirty="0"/>
              <a:t>#include "</a:t>
            </a:r>
            <a:r>
              <a:rPr lang="en-US" sz="1000" dirty="0" err="1"/>
              <a:t>template.h</a:t>
            </a:r>
            <a:r>
              <a:rPr lang="en-US" sz="1000" dirty="0"/>
              <a:t>"</a:t>
            </a:r>
          </a:p>
          <a:p>
            <a:r>
              <a:rPr lang="en-US" sz="1000" dirty="0"/>
              <a:t>using namespace AGK;</a:t>
            </a:r>
          </a:p>
          <a:p>
            <a:r>
              <a:rPr lang="en-US" sz="1000" dirty="0"/>
              <a:t>app App</a:t>
            </a:r>
            <a:r>
              <a:rPr lang="en-US" sz="1000" dirty="0" smtClean="0"/>
              <a:t>;</a:t>
            </a:r>
            <a:endParaRPr lang="en-US" sz="1000" dirty="0"/>
          </a:p>
          <a:p>
            <a:r>
              <a:rPr lang="en-US" sz="1000" dirty="0"/>
              <a:t>// Constants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SCREEN_WIDTH     = 640;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SCREEN_HEIGHT    = 480;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SPRITE_INDEX     = 1;</a:t>
            </a:r>
          </a:p>
          <a:p>
            <a:endParaRPr lang="en-US" sz="1000" dirty="0"/>
          </a:p>
          <a:p>
            <a:r>
              <a:rPr lang="en-US" sz="1000" dirty="0"/>
              <a:t>// Begin app, called once at the start</a:t>
            </a:r>
          </a:p>
          <a:p>
            <a:r>
              <a:rPr lang="en-US" sz="1000" dirty="0"/>
              <a:t>void app::Begin( void )</a:t>
            </a:r>
          </a:p>
          <a:p>
            <a:r>
              <a:rPr lang="en-US" sz="1000" dirty="0"/>
              <a:t>{</a:t>
            </a:r>
          </a:p>
          <a:p>
            <a:r>
              <a:rPr lang="en-US" sz="1000" dirty="0"/>
              <a:t>   // Set the window title.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SetWindowTitle</a:t>
            </a:r>
            <a:r>
              <a:rPr lang="en-US" sz="1000" dirty="0"/>
              <a:t>("Direction Keys")</a:t>
            </a:r>
            <a:r>
              <a:rPr lang="en-US" sz="1000" dirty="0" smtClean="0"/>
              <a:t>;</a:t>
            </a:r>
            <a:endParaRPr lang="en-US" sz="1000" dirty="0"/>
          </a:p>
          <a:p>
            <a:r>
              <a:rPr lang="en-US" sz="1000" dirty="0"/>
              <a:t>   // Set the virtual resolution.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SetVirtualResolution</a:t>
            </a:r>
            <a:r>
              <a:rPr lang="en-US" sz="1000" dirty="0"/>
              <a:t>(SCREEN_WIDTH, SCREEN_HEIGHT)</a:t>
            </a:r>
            <a:r>
              <a:rPr lang="en-US" sz="1000" dirty="0" smtClean="0"/>
              <a:t>;</a:t>
            </a:r>
            <a:endParaRPr lang="en-US" sz="1000" dirty="0"/>
          </a:p>
          <a:p>
            <a:r>
              <a:rPr lang="en-US" sz="1000" dirty="0"/>
              <a:t>   // Create the sprite.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CreateSprite</a:t>
            </a:r>
            <a:r>
              <a:rPr lang="en-US" sz="1000" dirty="0"/>
              <a:t>(SPRITE_INDEX, "</a:t>
            </a:r>
            <a:r>
              <a:rPr lang="en-US" sz="1000" dirty="0" err="1"/>
              <a:t>fish.png</a:t>
            </a:r>
            <a:r>
              <a:rPr lang="en-US" sz="1000" dirty="0"/>
              <a:t>");</a:t>
            </a:r>
          </a:p>
          <a:p>
            <a:r>
              <a:rPr lang="en-US" sz="1000" dirty="0" smtClean="0"/>
              <a:t>}</a:t>
            </a:r>
            <a:endParaRPr lang="en-US" sz="1000" dirty="0"/>
          </a:p>
          <a:p>
            <a:r>
              <a:rPr lang="en-US" sz="1000" dirty="0"/>
              <a:t>// Main loop, called every frame</a:t>
            </a:r>
          </a:p>
          <a:p>
            <a:r>
              <a:rPr lang="en-US" sz="1000" dirty="0"/>
              <a:t>void app::Loop ( void )</a:t>
            </a:r>
          </a:p>
          <a:p>
            <a:r>
              <a:rPr lang="en-US" sz="1000" dirty="0"/>
              <a:t>{</a:t>
            </a:r>
          </a:p>
          <a:p>
            <a:r>
              <a:rPr lang="en-US" sz="1000" dirty="0"/>
              <a:t>   // Get the direction as input from the keyboard.</a:t>
            </a:r>
          </a:p>
          <a:p>
            <a:r>
              <a:rPr lang="en-US" sz="1000" dirty="0"/>
              <a:t>   float </a:t>
            </a:r>
            <a:r>
              <a:rPr lang="en-US" sz="1000" dirty="0" err="1"/>
              <a:t>directionX</a:t>
            </a:r>
            <a:r>
              <a:rPr lang="en-US" sz="1000" dirty="0"/>
              <a:t> =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GetDirectionX</a:t>
            </a:r>
            <a:r>
              <a:rPr lang="en-US" sz="1000" dirty="0"/>
              <a:t>();</a:t>
            </a:r>
          </a:p>
          <a:p>
            <a:r>
              <a:rPr lang="en-US" sz="1000" dirty="0"/>
              <a:t>   float </a:t>
            </a:r>
            <a:r>
              <a:rPr lang="en-US" sz="1000" dirty="0" err="1"/>
              <a:t>directionY</a:t>
            </a:r>
            <a:r>
              <a:rPr lang="en-US" sz="1000" dirty="0"/>
              <a:t> =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GetDirectionY</a:t>
            </a:r>
            <a:r>
              <a:rPr lang="en-US" sz="1000" dirty="0"/>
              <a:t>();</a:t>
            </a:r>
          </a:p>
          <a:p>
            <a:endParaRPr lang="en-US" sz="1000" dirty="0"/>
          </a:p>
          <a:p>
            <a:r>
              <a:rPr lang="en-US" sz="1000" dirty="0"/>
              <a:t>   // Get the sprite position.</a:t>
            </a:r>
          </a:p>
          <a:p>
            <a:r>
              <a:rPr lang="en-US" sz="1000" dirty="0"/>
              <a:t>   float </a:t>
            </a:r>
            <a:r>
              <a:rPr lang="en-US" sz="1000" dirty="0" err="1"/>
              <a:t>spriteX</a:t>
            </a:r>
            <a:r>
              <a:rPr lang="en-US" sz="1000" dirty="0"/>
              <a:t> =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GetSpriteX</a:t>
            </a:r>
            <a:r>
              <a:rPr lang="en-US" sz="1000" dirty="0"/>
              <a:t>(SPRITE_INDEX);</a:t>
            </a:r>
          </a:p>
          <a:p>
            <a:r>
              <a:rPr lang="en-US" sz="1000" dirty="0"/>
              <a:t>   float </a:t>
            </a:r>
            <a:r>
              <a:rPr lang="en-US" sz="1000" dirty="0" err="1"/>
              <a:t>spriteY</a:t>
            </a:r>
            <a:r>
              <a:rPr lang="en-US" sz="1000" dirty="0"/>
              <a:t> =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GetSpriteY</a:t>
            </a:r>
            <a:r>
              <a:rPr lang="en-US" sz="1000" dirty="0"/>
              <a:t>(SPRITE_INDEX);</a:t>
            </a:r>
          </a:p>
          <a:p>
            <a:endParaRPr lang="en-US" sz="1000" dirty="0"/>
          </a:p>
          <a:p>
            <a:r>
              <a:rPr lang="en-US" sz="1000" dirty="0"/>
              <a:t>   // Calculate how far the sprite will move.</a:t>
            </a:r>
          </a:p>
          <a:p>
            <a:r>
              <a:rPr lang="en-US" sz="1000" dirty="0"/>
              <a:t>   float </a:t>
            </a:r>
            <a:r>
              <a:rPr lang="en-US" sz="1000" dirty="0" err="1"/>
              <a:t>moveX</a:t>
            </a:r>
            <a:r>
              <a:rPr lang="en-US" sz="1000" dirty="0"/>
              <a:t> = </a:t>
            </a:r>
            <a:r>
              <a:rPr lang="en-US" sz="1000" dirty="0" err="1"/>
              <a:t>spriteX</a:t>
            </a:r>
            <a:r>
              <a:rPr lang="en-US" sz="1000" dirty="0"/>
              <a:t> + </a:t>
            </a:r>
            <a:r>
              <a:rPr lang="en-US" sz="1000" dirty="0" err="1"/>
              <a:t>directionX</a:t>
            </a:r>
            <a:r>
              <a:rPr lang="en-US" sz="1000" dirty="0"/>
              <a:t>;</a:t>
            </a:r>
          </a:p>
          <a:p>
            <a:r>
              <a:rPr lang="en-US" sz="1000" dirty="0"/>
              <a:t>   float </a:t>
            </a:r>
            <a:r>
              <a:rPr lang="en-US" sz="1000" dirty="0" err="1"/>
              <a:t>moveY</a:t>
            </a:r>
            <a:r>
              <a:rPr lang="en-US" sz="1000" dirty="0"/>
              <a:t> = </a:t>
            </a:r>
            <a:r>
              <a:rPr lang="en-US" sz="1000" dirty="0" err="1"/>
              <a:t>spriteY</a:t>
            </a:r>
            <a:r>
              <a:rPr lang="en-US" sz="1000" dirty="0"/>
              <a:t> + </a:t>
            </a:r>
            <a:r>
              <a:rPr lang="en-US" sz="1000" dirty="0" err="1"/>
              <a:t>directionY</a:t>
            </a:r>
            <a:r>
              <a:rPr lang="en-US" sz="1000" dirty="0"/>
              <a:t>;</a:t>
            </a:r>
          </a:p>
          <a:p>
            <a:endParaRPr lang="en-US" sz="1000" dirty="0"/>
          </a:p>
          <a:p>
            <a:r>
              <a:rPr lang="en-US" sz="1000" dirty="0"/>
              <a:t>   // Set the sprite position.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SetSpritePosition</a:t>
            </a:r>
            <a:r>
              <a:rPr lang="en-US" sz="1000" dirty="0"/>
              <a:t>(SPRITE_INDEX, </a:t>
            </a:r>
            <a:r>
              <a:rPr lang="en-US" sz="1000" dirty="0" err="1"/>
              <a:t>moveX</a:t>
            </a:r>
            <a:r>
              <a:rPr lang="en-US" sz="1000" dirty="0"/>
              <a:t>, </a:t>
            </a:r>
            <a:r>
              <a:rPr lang="en-US" sz="1000" dirty="0" err="1"/>
              <a:t>moveY</a:t>
            </a:r>
            <a:r>
              <a:rPr lang="en-US" sz="1000" dirty="0"/>
              <a:t>);</a:t>
            </a:r>
          </a:p>
          <a:p>
            <a:endParaRPr lang="en-US" sz="1000" dirty="0"/>
          </a:p>
          <a:p>
            <a:r>
              <a:rPr lang="en-US" sz="1000" dirty="0"/>
              <a:t>   // Refresh the screen.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agk</a:t>
            </a:r>
            <a:r>
              <a:rPr lang="en-US" sz="1000" dirty="0"/>
              <a:t>::Sync();</a:t>
            </a:r>
          </a:p>
          <a:p>
            <a:r>
              <a:rPr lang="en-US" sz="1000" dirty="0" smtClean="0"/>
              <a:t>}</a:t>
            </a:r>
            <a:endParaRPr lang="en-US" sz="1000" dirty="0"/>
          </a:p>
          <a:p>
            <a:r>
              <a:rPr lang="en-US" sz="1000" dirty="0"/>
              <a:t>// Called when the app ends</a:t>
            </a:r>
          </a:p>
          <a:p>
            <a:r>
              <a:rPr lang="en-US" sz="1000" dirty="0"/>
              <a:t>void app::End ( void )</a:t>
            </a:r>
          </a:p>
          <a:p>
            <a:r>
              <a:rPr lang="en-US" sz="1000" dirty="0"/>
              <a:t>{</a:t>
            </a:r>
          </a:p>
          <a:p>
            <a:r>
              <a:rPr lang="en-US" sz="1000" dirty="0"/>
              <a:t>}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0" y="304800"/>
            <a:ext cx="4191000" cy="1905000"/>
          </a:xfrm>
        </p:spPr>
        <p:txBody>
          <a:bodyPr/>
          <a:lstStyle/>
          <a:p>
            <a:r>
              <a:rPr lang="en-US" dirty="0" smtClean="0"/>
              <a:t>Class Exercise: </a:t>
            </a:r>
            <a:r>
              <a:rPr lang="en-US" dirty="0" err="1" smtClean="0"/>
              <a:t>DirectionKeys</a:t>
            </a:r>
            <a:r>
              <a:rPr lang="en-US" dirty="0" smtClean="0"/>
              <a:t> folder in Google Drive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1372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ea typeface="+mj-ea"/>
              </a:rPr>
              <a:t>Program 8-7 (</a:t>
            </a:r>
            <a:r>
              <a:rPr lang="en-US" dirty="0" err="1" smtClean="0">
                <a:latin typeface="Courier New" pitchFamily="49" charset="0"/>
                <a:ea typeface="+mj-ea"/>
                <a:cs typeface="Courier New" pitchFamily="49" charset="0"/>
              </a:rPr>
              <a:t>LastKeyPressed</a:t>
            </a:r>
            <a:r>
              <a:rPr lang="en-US" dirty="0" smtClean="0">
                <a:ea typeface="+mj-ea"/>
              </a:rPr>
              <a:t>, </a:t>
            </a:r>
            <a:r>
              <a:rPr lang="en-US" i="1" dirty="0" smtClean="0">
                <a:ea typeface="+mj-ea"/>
              </a:rPr>
              <a:t>partial listing</a:t>
            </a:r>
            <a:r>
              <a:rPr lang="en-US" dirty="0" smtClean="0">
                <a:ea typeface="+mj-ea"/>
              </a:rPr>
              <a:t>)</a:t>
            </a:r>
          </a:p>
        </p:txBody>
      </p:sp>
      <p:pic>
        <p:nvPicPr>
          <p:cNvPr id="54275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3363" y="1600200"/>
            <a:ext cx="5897562" cy="4572000"/>
          </a:xfrm>
        </p:spPr>
      </p:pic>
      <p:sp>
        <p:nvSpPr>
          <p:cNvPr id="54276" name="Rectangle 16"/>
          <p:cNvSpPr>
            <a:spLocks noChangeArrowheads="1"/>
          </p:cNvSpPr>
          <p:nvPr/>
        </p:nvSpPr>
        <p:spPr bwMode="auto">
          <a:xfrm>
            <a:off x="2286000" y="2084388"/>
            <a:ext cx="4953000" cy="430212"/>
          </a:xfrm>
          <a:prstGeom prst="rect">
            <a:avLst/>
          </a:prstGeom>
          <a:noFill/>
          <a:ln w="28575">
            <a:solidFill>
              <a:srgbClr val="00B0F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54277" name="Rectangle 16"/>
          <p:cNvSpPr>
            <a:spLocks noChangeArrowheads="1"/>
          </p:cNvSpPr>
          <p:nvPr/>
        </p:nvSpPr>
        <p:spPr bwMode="auto">
          <a:xfrm>
            <a:off x="2286000" y="2667000"/>
            <a:ext cx="4953000" cy="2819400"/>
          </a:xfrm>
          <a:prstGeom prst="rect">
            <a:avLst/>
          </a:prstGeom>
          <a:noFill/>
          <a:ln w="28575">
            <a:solidFill>
              <a:srgbClr val="00B0F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541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610600" cy="992187"/>
          </a:xfrm>
        </p:spPr>
        <p:txBody>
          <a:bodyPr/>
          <a:lstStyle/>
          <a:p>
            <a:r>
              <a:rPr lang="en-US" dirty="0" err="1" smtClean="0"/>
              <a:t>Woah</a:t>
            </a:r>
            <a:r>
              <a:rPr lang="en-US" dirty="0" smtClean="0"/>
              <a:t> crazy online game using Unity Web Player!!</a:t>
            </a:r>
            <a:r>
              <a:rPr lang="en-US" dirty="0"/>
              <a:t>	(http://unity3d.com/</a:t>
            </a:r>
            <a:r>
              <a:rPr lang="en-US" dirty="0" err="1"/>
              <a:t>webplayer</a:t>
            </a:r>
            <a:r>
              <a:rPr lang="en-US" dirty="0" smtClean="0"/>
              <a:t>/)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66604"/>
            <a:ext cx="8001000" cy="529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315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 Templates vs. Function Templates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5695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Function Templates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u="sng">
                <a:latin typeface="Arial" charset="0"/>
                <a:cs typeface="Arial" charset="0"/>
              </a:rPr>
              <a:t>Function template</a:t>
            </a:r>
            <a:r>
              <a:rPr lang="en-US">
                <a:latin typeface="Arial" charset="0"/>
                <a:cs typeface="Arial" charset="0"/>
              </a:rPr>
              <a:t>: a pattern for a function that can work with many data types</a:t>
            </a:r>
          </a:p>
          <a:p>
            <a:r>
              <a:rPr lang="en-US">
                <a:latin typeface="Arial" charset="0"/>
                <a:cs typeface="Arial" charset="0"/>
              </a:rPr>
              <a:t>When written, parameters are left for the data types</a:t>
            </a:r>
          </a:p>
          <a:p>
            <a:r>
              <a:rPr lang="en-US">
                <a:latin typeface="Arial" charset="0"/>
                <a:cs typeface="Arial" charset="0"/>
              </a:rPr>
              <a:t>When called, compiler generates code for specific data types in function call </a:t>
            </a:r>
          </a:p>
        </p:txBody>
      </p:sp>
    </p:spTree>
    <p:extLst>
      <p:ext uri="{BB962C8B-B14F-4D97-AF65-F5344CB8AC3E}">
        <p14:creationId xmlns:p14="http://schemas.microsoft.com/office/powerpoint/2010/main" val="398155526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Function Template Example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63513" y="1600200"/>
            <a:ext cx="8294687" cy="4572000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template &lt;class T&gt;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T times10(T num)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{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		return 10 * num;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}</a:t>
            </a:r>
          </a:p>
        </p:txBody>
      </p:sp>
      <p:sp>
        <p:nvSpPr>
          <p:cNvPr id="803844" name="Text Box 4"/>
          <p:cNvSpPr txBox="1">
            <a:spLocks noChangeArrowheads="1"/>
          </p:cNvSpPr>
          <p:nvPr/>
        </p:nvSpPr>
        <p:spPr bwMode="auto">
          <a:xfrm>
            <a:off x="6629400" y="1447800"/>
            <a:ext cx="11588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FF6600"/>
                </a:solidFill>
              </a:rPr>
              <a:t>template</a:t>
            </a:r>
          </a:p>
          <a:p>
            <a:pPr algn="ctr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FF6600"/>
                </a:solidFill>
              </a:rPr>
              <a:t>prefix</a:t>
            </a:r>
          </a:p>
        </p:txBody>
      </p:sp>
      <p:sp>
        <p:nvSpPr>
          <p:cNvPr id="803845" name="Line 5"/>
          <p:cNvSpPr>
            <a:spLocks noChangeShapeType="1"/>
          </p:cNvSpPr>
          <p:nvPr/>
        </p:nvSpPr>
        <p:spPr bwMode="auto">
          <a:xfrm flipH="1">
            <a:off x="4038600" y="1828800"/>
            <a:ext cx="2667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803846" name="Text Box 6"/>
          <p:cNvSpPr txBox="1">
            <a:spLocks noChangeArrowheads="1"/>
          </p:cNvSpPr>
          <p:nvPr/>
        </p:nvSpPr>
        <p:spPr bwMode="auto">
          <a:xfrm>
            <a:off x="6994525" y="2362200"/>
            <a:ext cx="12287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FF6600"/>
                </a:solidFill>
              </a:rPr>
              <a:t>generic</a:t>
            </a:r>
          </a:p>
          <a:p>
            <a:pPr algn="ctr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FF6600"/>
                </a:solidFill>
              </a:rPr>
              <a:t>data type</a:t>
            </a:r>
          </a:p>
        </p:txBody>
      </p:sp>
      <p:sp>
        <p:nvSpPr>
          <p:cNvPr id="803847" name="Line 7"/>
          <p:cNvSpPr>
            <a:spLocks noChangeShapeType="1"/>
          </p:cNvSpPr>
          <p:nvPr/>
        </p:nvSpPr>
        <p:spPr bwMode="auto">
          <a:xfrm flipH="1" flipV="1">
            <a:off x="3505200" y="2057400"/>
            <a:ext cx="3505200" cy="533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803848" name="AutoShape 8"/>
          <p:cNvSpPr>
            <a:spLocks/>
          </p:cNvSpPr>
          <p:nvPr/>
        </p:nvSpPr>
        <p:spPr bwMode="auto">
          <a:xfrm rot="-5384524">
            <a:off x="3363913" y="1219200"/>
            <a:ext cx="79375" cy="1603375"/>
          </a:xfrm>
          <a:prstGeom prst="leftBrace">
            <a:avLst>
              <a:gd name="adj1" fmla="val 168333"/>
              <a:gd name="adj2" fmla="val 5038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803849" name="Text Box 9"/>
          <p:cNvSpPr txBox="1">
            <a:spLocks noChangeArrowheads="1"/>
          </p:cNvSpPr>
          <p:nvPr/>
        </p:nvSpPr>
        <p:spPr bwMode="auto">
          <a:xfrm>
            <a:off x="6324600" y="3352800"/>
            <a:ext cx="13414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FF6600"/>
                </a:solidFill>
              </a:rPr>
              <a:t>type</a:t>
            </a:r>
          </a:p>
          <a:p>
            <a:pPr algn="ctr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FF6600"/>
                </a:solidFill>
              </a:rPr>
              <a:t>parameter</a:t>
            </a:r>
          </a:p>
        </p:txBody>
      </p:sp>
      <p:sp>
        <p:nvSpPr>
          <p:cNvPr id="803850" name="Line 10"/>
          <p:cNvSpPr>
            <a:spLocks noChangeShapeType="1"/>
          </p:cNvSpPr>
          <p:nvPr/>
        </p:nvSpPr>
        <p:spPr bwMode="auto">
          <a:xfrm flipH="1" flipV="1">
            <a:off x="2667000" y="2438400"/>
            <a:ext cx="3962400" cy="10668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803851" name="Line 11"/>
          <p:cNvSpPr>
            <a:spLocks noChangeShapeType="1"/>
          </p:cNvSpPr>
          <p:nvPr/>
        </p:nvSpPr>
        <p:spPr bwMode="auto">
          <a:xfrm flipH="1" flipV="1">
            <a:off x="838200" y="2438400"/>
            <a:ext cx="5791200" cy="10668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graphicFrame>
        <p:nvGraphicFramePr>
          <p:cNvPr id="803852" name="Group 12"/>
          <p:cNvGraphicFramePr>
            <a:graphicFrameLocks noGrp="1"/>
          </p:cNvGraphicFramePr>
          <p:nvPr/>
        </p:nvGraphicFramePr>
        <p:xfrm>
          <a:off x="620713" y="4267200"/>
          <a:ext cx="7772400" cy="2073275"/>
        </p:xfrm>
        <a:graphic>
          <a:graphicData uri="http://schemas.openxmlformats.org/drawingml/2006/table">
            <a:tbl>
              <a:tblPr/>
              <a:tblGrid>
                <a:gridCol w="3581400"/>
                <a:gridCol w="4191000"/>
              </a:tblGrid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pitchFamily="112" charset="-128"/>
                        </a:rPr>
                        <a:t>What gets generated when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times10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pitchFamily="112" charset="-128"/>
                        </a:rPr>
                        <a:t> is called with an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int: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pitchFamily="112" charset="-128"/>
                        </a:rPr>
                        <a:t>What gets generated when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times10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pitchFamily="112" charset="-128"/>
                        </a:rPr>
                        <a:t> is called with a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double: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49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int times10(int num)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   return 10 * num;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}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double times10(double num)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   return 10 * num;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}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pitchFamily="112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102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3844" grpId="0" autoUpdateAnimBg="0"/>
      <p:bldP spid="803845" grpId="0" animBg="1"/>
      <p:bldP spid="803846" grpId="0" autoUpdateAnimBg="0"/>
      <p:bldP spid="803847" grpId="0" animBg="1"/>
      <p:bldP spid="803848" grpId="0" animBg="1"/>
      <p:bldP spid="803849" grpId="0" autoUpdateAnimBg="0"/>
      <p:bldP spid="803850" grpId="0" animBg="1"/>
      <p:bldP spid="80385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Function Template Example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81200"/>
            <a:ext cx="8382000" cy="4114800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template &lt;class T&gt;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T times10(T num)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{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		return 10 * num;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}</a:t>
            </a:r>
          </a:p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Call a template function in the usual manner: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>
                <a:latin typeface="Arial" charset="0"/>
                <a:cs typeface="Arial" charset="0"/>
              </a:rPr>
              <a:t>	</a:t>
            </a:r>
            <a:r>
              <a:rPr lang="en-US" sz="2400">
                <a:latin typeface="Courier New" charset="0"/>
                <a:cs typeface="Arial" charset="0"/>
              </a:rPr>
              <a:t>int ival = 3;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double dval = 2.55;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cout &lt;&lt; times10(ival); // displays 30 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cout &lt;&lt; times10(dval); // displays 25.5</a:t>
            </a:r>
          </a:p>
        </p:txBody>
      </p:sp>
    </p:spTree>
    <p:extLst>
      <p:ext uri="{BB962C8B-B14F-4D97-AF65-F5344CB8AC3E}">
        <p14:creationId xmlns:p14="http://schemas.microsoft.com/office/powerpoint/2010/main" val="174127372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Function Template Notes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752600"/>
            <a:ext cx="8750300" cy="4114800"/>
          </a:xfrm>
        </p:spPr>
        <p:txBody>
          <a:bodyPr/>
          <a:lstStyle/>
          <a:p>
            <a:pPr marL="292100" indent="-292100">
              <a:lnSpc>
                <a:spcPct val="85000"/>
              </a:lnSpc>
              <a:spcBef>
                <a:spcPct val="50000"/>
              </a:spcBef>
            </a:pPr>
            <a:r>
              <a:rPr lang="en-US" sz="2800">
                <a:latin typeface="Arial" charset="0"/>
                <a:cs typeface="Arial" charset="0"/>
              </a:rPr>
              <a:t>Can define a template to use multiple data types:</a:t>
            </a:r>
          </a:p>
          <a:p>
            <a:pPr marL="292100" indent="-292100">
              <a:lnSpc>
                <a:spcPct val="85000"/>
              </a:lnSpc>
              <a:spcBef>
                <a:spcPct val="50000"/>
              </a:spcBef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	 </a:t>
            </a:r>
            <a:r>
              <a:rPr lang="en-US" sz="2800">
                <a:latin typeface="Courier New" charset="0"/>
                <a:cs typeface="Arial" charset="0"/>
              </a:rPr>
              <a:t>template&lt;class T1, class T2&gt;</a:t>
            </a:r>
          </a:p>
          <a:p>
            <a:pPr marL="292100" indent="-292100">
              <a:lnSpc>
                <a:spcPct val="85000"/>
              </a:lnSpc>
              <a:spcBef>
                <a:spcPct val="50000"/>
              </a:spcBef>
            </a:pPr>
            <a:r>
              <a:rPr lang="en-US" sz="2800">
                <a:latin typeface="Arial" charset="0"/>
                <a:cs typeface="Arial" charset="0"/>
              </a:rPr>
              <a:t>Example:</a:t>
            </a:r>
          </a:p>
          <a:p>
            <a:pPr marL="457200" lvl="1" indent="-50800">
              <a:lnSpc>
                <a:spcPct val="85000"/>
              </a:lnSpc>
              <a:spcBef>
                <a:spcPct val="50000"/>
              </a:spcBef>
              <a:buClr>
                <a:srgbClr val="3333CC"/>
              </a:buClr>
              <a:buFontTx/>
              <a:buNone/>
            </a:pPr>
            <a:r>
              <a:rPr lang="en-US" sz="2000">
                <a:latin typeface="Courier New" charset="0"/>
                <a:cs typeface="Arial" charset="0"/>
              </a:rPr>
              <a:t>template&lt;class T1, class T2&gt;     // T1 and T2 will be</a:t>
            </a:r>
          </a:p>
          <a:p>
            <a:pPr marL="457200" lvl="1" indent="-50800">
              <a:lnSpc>
                <a:spcPct val="85000"/>
              </a:lnSpc>
              <a:spcBef>
                <a:spcPct val="50000"/>
              </a:spcBef>
              <a:buClr>
                <a:srgbClr val="3333CC"/>
              </a:buClr>
              <a:buFontTx/>
              <a:buNone/>
            </a:pPr>
            <a:r>
              <a:rPr lang="en-US" sz="2000">
                <a:latin typeface="Courier New" charset="0"/>
                <a:cs typeface="Arial" charset="0"/>
              </a:rPr>
              <a:t>double mpg(T1 miles, T2 gallons) // replaced in the</a:t>
            </a:r>
          </a:p>
          <a:p>
            <a:pPr marL="457200" lvl="1" indent="-50800">
              <a:lnSpc>
                <a:spcPct val="85000"/>
              </a:lnSpc>
              <a:spcBef>
                <a:spcPct val="50000"/>
              </a:spcBef>
              <a:buClr>
                <a:srgbClr val="3333CC"/>
              </a:buClr>
              <a:buFontTx/>
              <a:buNone/>
            </a:pPr>
            <a:r>
              <a:rPr lang="en-US" sz="2000">
                <a:latin typeface="Courier New" charset="0"/>
                <a:cs typeface="Arial" charset="0"/>
              </a:rPr>
              <a:t>{                                // called function </a:t>
            </a:r>
          </a:p>
          <a:p>
            <a:pPr marL="457200" lvl="1" indent="-50800">
              <a:lnSpc>
                <a:spcPct val="85000"/>
              </a:lnSpc>
              <a:spcBef>
                <a:spcPct val="50000"/>
              </a:spcBef>
              <a:buClr>
                <a:srgbClr val="3333CC"/>
              </a:buClr>
              <a:buFontTx/>
              <a:buNone/>
            </a:pPr>
            <a:r>
              <a:rPr lang="en-US" sz="2000">
                <a:latin typeface="Courier New" charset="0"/>
                <a:cs typeface="Arial" charset="0"/>
              </a:rPr>
              <a:t>	return miles / gallons         // with the data  </a:t>
            </a:r>
          </a:p>
          <a:p>
            <a:pPr marL="457200" lvl="1" indent="-50800">
              <a:lnSpc>
                <a:spcPct val="85000"/>
              </a:lnSpc>
              <a:spcBef>
                <a:spcPct val="50000"/>
              </a:spcBef>
              <a:buClr>
                <a:srgbClr val="3333CC"/>
              </a:buClr>
              <a:buFontTx/>
              <a:buNone/>
            </a:pPr>
            <a:r>
              <a:rPr lang="en-US" sz="2000">
                <a:latin typeface="Courier New" charset="0"/>
                <a:cs typeface="Arial" charset="0"/>
              </a:rPr>
              <a:t>}                                // types of the </a:t>
            </a:r>
          </a:p>
          <a:p>
            <a:pPr marL="457200" lvl="1" indent="-50800">
              <a:lnSpc>
                <a:spcPct val="85000"/>
              </a:lnSpc>
              <a:spcBef>
                <a:spcPct val="50000"/>
              </a:spcBef>
              <a:buClr>
                <a:srgbClr val="3333CC"/>
              </a:buClr>
              <a:buFontTx/>
              <a:buNone/>
            </a:pPr>
            <a:r>
              <a:rPr lang="en-US" sz="2000">
                <a:latin typeface="Courier New" charset="0"/>
                <a:cs typeface="Arial" charset="0"/>
              </a:rPr>
              <a:t>                                 // arguments</a:t>
            </a:r>
          </a:p>
        </p:txBody>
      </p:sp>
    </p:spTree>
    <p:extLst>
      <p:ext uri="{BB962C8B-B14F-4D97-AF65-F5344CB8AC3E}">
        <p14:creationId xmlns:p14="http://schemas.microsoft.com/office/powerpoint/2010/main" val="355122732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Function Template Notes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46275"/>
            <a:ext cx="8075613" cy="3741738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>
                <a:latin typeface="Arial" charset="0"/>
                <a:cs typeface="Arial" charset="0"/>
              </a:rPr>
              <a:t>Function templates can be overloaded Each template must have a unique parameter list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  <a:buFontTx/>
              <a:buNone/>
            </a:pPr>
            <a:r>
              <a:rPr lang="en-US" sz="2400">
                <a:latin typeface="Arial" charset="0"/>
                <a:cs typeface="Arial" charset="0"/>
              </a:rPr>
              <a:t>	</a:t>
            </a:r>
            <a:r>
              <a:rPr lang="en-US" sz="2400">
                <a:latin typeface="Courier New" charset="0"/>
                <a:cs typeface="Arial" charset="0"/>
              </a:rPr>
              <a:t>template &lt;class T&gt;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T sumAll(T num) ...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template &lt;class T1, class T2&gt;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T1 sumall(T1 num1, T2 num2) ...</a:t>
            </a:r>
            <a:endParaRPr lang="en-US" sz="240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38038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Function Template Notes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46275"/>
            <a:ext cx="8075613" cy="3741738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>
                <a:latin typeface="Arial" charset="0"/>
                <a:cs typeface="Arial" charset="0"/>
              </a:rPr>
              <a:t>All data types specified in template prefix must be used in template definition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>
                <a:latin typeface="Arial" charset="0"/>
                <a:cs typeface="Arial" charset="0"/>
              </a:rPr>
              <a:t>Function calls must pass parameters for all data types specified in the template prefix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>
                <a:latin typeface="Arial" charset="0"/>
                <a:cs typeface="Arial" charset="0"/>
              </a:rPr>
              <a:t>Like regular functions, function templates must be defined before being called</a:t>
            </a:r>
          </a:p>
        </p:txBody>
      </p:sp>
    </p:spTree>
    <p:extLst>
      <p:ext uri="{BB962C8B-B14F-4D97-AF65-F5344CB8AC3E}">
        <p14:creationId xmlns:p14="http://schemas.microsoft.com/office/powerpoint/2010/main" val="419474864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Function Template Notes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46275"/>
            <a:ext cx="8075613" cy="37417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A function template is a pattern</a:t>
            </a:r>
          </a:p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No actual code is generated until the function named in the template is called</a:t>
            </a:r>
          </a:p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A function template uses no memory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>
                <a:latin typeface="Arial" charset="0"/>
                <a:cs typeface="Arial" charset="0"/>
              </a:rPr>
              <a:t>When passing a class object to a function template, ensure that all operators in the template are defined or overloaded in the class definition</a:t>
            </a:r>
          </a:p>
        </p:txBody>
      </p:sp>
    </p:spTree>
    <p:extLst>
      <p:ext uri="{BB962C8B-B14F-4D97-AF65-F5344CB8AC3E}">
        <p14:creationId xmlns:p14="http://schemas.microsoft.com/office/powerpoint/2010/main" val="120413641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Where to Start </a:t>
            </a:r>
            <a:br>
              <a:rPr lang="en-US">
                <a:latin typeface="Arial" charset="0"/>
                <a:cs typeface="Arial" charset="0"/>
              </a:rPr>
            </a:br>
            <a:r>
              <a:rPr lang="en-US">
                <a:latin typeface="Arial" charset="0"/>
                <a:cs typeface="Arial" charset="0"/>
              </a:rPr>
              <a:t>When Defining Templates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Templates are often appropriate for multiple functions that perform the same task with different parameter data types</a:t>
            </a:r>
          </a:p>
          <a:p>
            <a:pPr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Develop function using usual data types first, then convert to a template: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add template prefix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convert data type names in the function to a type parameter (</a:t>
            </a:r>
            <a:r>
              <a:rPr lang="en-US" i="1">
                <a:latin typeface="Arial" charset="0"/>
                <a:cs typeface="Arial" charset="0"/>
              </a:rPr>
              <a:t>i.e.</a:t>
            </a:r>
            <a:r>
              <a:rPr lang="en-US">
                <a:latin typeface="Arial" charset="0"/>
                <a:cs typeface="Arial" charset="0"/>
              </a:rPr>
              <a:t>, a T type) in the template</a:t>
            </a:r>
          </a:p>
        </p:txBody>
      </p:sp>
    </p:spTree>
    <p:extLst>
      <p:ext uri="{BB962C8B-B14F-4D97-AF65-F5344CB8AC3E}">
        <p14:creationId xmlns:p14="http://schemas.microsoft.com/office/powerpoint/2010/main" val="121533299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Class Templates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752600"/>
            <a:ext cx="8294688" cy="45720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>
                <a:latin typeface="Arial" charset="0"/>
                <a:cs typeface="Arial" charset="0"/>
              </a:rPr>
              <a:t>Classes can also be represented by templates.  When a class object is created, type information is supplied to define the type of data members of the class.</a:t>
            </a:r>
          </a:p>
          <a:p>
            <a:pPr>
              <a:lnSpc>
                <a:spcPct val="85000"/>
              </a:lnSpc>
            </a:pPr>
            <a:r>
              <a:rPr lang="en-US">
                <a:latin typeface="Arial" charset="0"/>
                <a:cs typeface="Arial" charset="0"/>
              </a:rPr>
              <a:t>Unlike functions, classes are instantiated by supplying the type name (</a:t>
            </a:r>
            <a:r>
              <a:rPr lang="en-US">
                <a:latin typeface="Courier New" charset="0"/>
                <a:cs typeface="Arial" charset="0"/>
              </a:rPr>
              <a:t>int</a:t>
            </a:r>
            <a:r>
              <a:rPr lang="en-US">
                <a:latin typeface="Arial" charset="0"/>
                <a:cs typeface="Arial" charset="0"/>
              </a:rPr>
              <a:t>, </a:t>
            </a:r>
            <a:r>
              <a:rPr lang="en-US">
                <a:latin typeface="Courier New" charset="0"/>
                <a:cs typeface="Arial" charset="0"/>
              </a:rPr>
              <a:t>double</a:t>
            </a:r>
            <a:r>
              <a:rPr lang="en-US">
                <a:latin typeface="Arial" charset="0"/>
                <a:cs typeface="Arial" charset="0"/>
              </a:rPr>
              <a:t>, </a:t>
            </a:r>
            <a:r>
              <a:rPr lang="en-US">
                <a:latin typeface="Courier New" charset="0"/>
                <a:cs typeface="Arial" charset="0"/>
              </a:rPr>
              <a:t>string</a:t>
            </a:r>
            <a:r>
              <a:rPr lang="en-US">
                <a:latin typeface="Arial" charset="0"/>
                <a:cs typeface="Arial" charset="0"/>
              </a:rPr>
              <a:t>, etc.) at object definition</a:t>
            </a:r>
          </a:p>
        </p:txBody>
      </p:sp>
    </p:spTree>
    <p:extLst>
      <p:ext uri="{BB962C8B-B14F-4D97-AF65-F5344CB8AC3E}">
        <p14:creationId xmlns:p14="http://schemas.microsoft.com/office/powerpoint/2010/main" val="105320723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Class Template Example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600200"/>
            <a:ext cx="8294688" cy="4572000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template &lt;class T&gt;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class grade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{	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  private: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		T score;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	 public: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		grade(T);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		void setGrade(T);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		T getGrade()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910624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Class Template Example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  <a:cs typeface="Arial" charset="0"/>
              </a:rPr>
              <a:t>Pass type information to class template when defining objects:</a:t>
            </a:r>
          </a:p>
          <a:p>
            <a:pPr lvl="1">
              <a:spcBef>
                <a:spcPct val="50000"/>
              </a:spcBef>
              <a:buClr>
                <a:srgbClr val="3333CC"/>
              </a:buClr>
              <a:buFontTx/>
              <a:buNone/>
            </a:pPr>
            <a:r>
              <a:rPr lang="en-US">
                <a:latin typeface="Arial" charset="0"/>
                <a:cs typeface="Arial" charset="0"/>
              </a:rPr>
              <a:t>	</a:t>
            </a:r>
            <a:r>
              <a:rPr lang="en-US">
                <a:latin typeface="Courier New" charset="0"/>
                <a:cs typeface="Arial" charset="0"/>
              </a:rPr>
              <a:t>grade&lt;int&gt; testList[20];</a:t>
            </a:r>
          </a:p>
          <a:p>
            <a:pPr lvl="1">
              <a:spcBef>
                <a:spcPct val="50000"/>
              </a:spcBef>
              <a:buClr>
                <a:srgbClr val="3333CC"/>
              </a:buClr>
              <a:buFontTx/>
              <a:buNone/>
            </a:pPr>
            <a:r>
              <a:rPr lang="en-US">
                <a:latin typeface="Courier New" charset="0"/>
                <a:cs typeface="Arial" charset="0"/>
              </a:rPr>
              <a:t>	grade&lt;double&gt; quizList[20];</a:t>
            </a:r>
          </a:p>
          <a:p>
            <a:pPr>
              <a:spcBef>
                <a:spcPct val="50000"/>
              </a:spcBef>
            </a:pPr>
            <a:r>
              <a:rPr lang="en-US">
                <a:latin typeface="Arial" charset="0"/>
                <a:cs typeface="Arial" charset="0"/>
              </a:rPr>
              <a:t>Use as ordinary objects once defined</a:t>
            </a:r>
          </a:p>
        </p:txBody>
      </p:sp>
    </p:spTree>
    <p:extLst>
      <p:ext uri="{BB962C8B-B14F-4D97-AF65-F5344CB8AC3E}">
        <p14:creationId xmlns:p14="http://schemas.microsoft.com/office/powerpoint/2010/main" val="104886742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Class Templates and Inheritance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36725"/>
            <a:ext cx="7999413" cy="37433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latin typeface="Arial" charset="0"/>
                <a:cs typeface="Arial" charset="0"/>
              </a:rPr>
              <a:t>Class templates can inherit from other class templates: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>
                <a:latin typeface="Courier New" charset="0"/>
                <a:cs typeface="Arial" charset="0"/>
              </a:rPr>
              <a:t>template &lt;class T&gt;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>
                <a:latin typeface="Courier New" charset="0"/>
                <a:cs typeface="Arial" charset="0"/>
              </a:rPr>
              <a:t>class Rectangle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>
                <a:latin typeface="Courier New" charset="0"/>
                <a:cs typeface="Arial" charset="0"/>
              </a:rPr>
              <a:t>	{ ... };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>
                <a:latin typeface="Courier New" charset="0"/>
                <a:cs typeface="Arial" charset="0"/>
              </a:rPr>
              <a:t>template &lt;class T&gt;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>
                <a:latin typeface="Courier New" charset="0"/>
                <a:cs typeface="Arial" charset="0"/>
              </a:rPr>
              <a:t>class Square : public Rectangle&lt;T&gt;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>
                <a:latin typeface="Courier New" charset="0"/>
                <a:cs typeface="Arial" charset="0"/>
              </a:rPr>
              <a:t>	{ ... };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charset="0"/>
                <a:cs typeface="Arial" charset="0"/>
              </a:rPr>
              <a:t>Must use type parameter </a:t>
            </a:r>
            <a:r>
              <a:rPr lang="en-US" sz="2400">
                <a:latin typeface="Courier New" charset="0"/>
                <a:cs typeface="Arial" charset="0"/>
              </a:rPr>
              <a:t>T</a:t>
            </a:r>
            <a:r>
              <a:rPr lang="en-US" sz="2400">
                <a:latin typeface="Arial" charset="0"/>
                <a:cs typeface="Arial" charset="0"/>
              </a:rPr>
              <a:t> everywhere base class name is used in derived class</a:t>
            </a:r>
            <a:endParaRPr lang="en-US" sz="2400">
              <a:latin typeface="Courier New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04705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Details of the Standard Template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2634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Standard Template Library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Two important types of data structures in the STL:</a:t>
            </a:r>
          </a:p>
          <a:p>
            <a:pPr lvl="1">
              <a:spcBef>
                <a:spcPct val="50000"/>
              </a:spcBef>
            </a:pPr>
            <a:r>
              <a:rPr lang="en-US">
                <a:latin typeface="Arial" charset="0"/>
                <a:cs typeface="Arial" charset="0"/>
              </a:rPr>
              <a:t>containers: classes that stores data and imposes some organization on it</a:t>
            </a:r>
          </a:p>
          <a:p>
            <a:pPr lvl="1">
              <a:spcBef>
                <a:spcPct val="50000"/>
              </a:spcBef>
            </a:pPr>
            <a:r>
              <a:rPr lang="en-US">
                <a:latin typeface="Arial" charset="0"/>
                <a:cs typeface="Arial" charset="0"/>
              </a:rPr>
              <a:t>iterators: like pointers; mechanisms for accessing elements in a container</a:t>
            </a:r>
          </a:p>
        </p:txBody>
      </p:sp>
    </p:spTree>
    <p:extLst>
      <p:ext uri="{BB962C8B-B14F-4D97-AF65-F5344CB8AC3E}">
        <p14:creationId xmlns:p14="http://schemas.microsoft.com/office/powerpoint/2010/main" val="146539387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Containers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921625" cy="4087813"/>
          </a:xfrm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Two types of container classes in STL:</a:t>
            </a:r>
          </a:p>
          <a:p>
            <a:pPr lvl="1"/>
            <a:r>
              <a:rPr lang="en-US">
                <a:latin typeface="Arial" charset="0"/>
                <a:cs typeface="Arial" charset="0"/>
              </a:rPr>
              <a:t>sequence containers: organize and access data sequentially, as in an array.  These include </a:t>
            </a:r>
            <a:r>
              <a:rPr lang="en-US">
                <a:latin typeface="Courier New" charset="0"/>
                <a:cs typeface="Arial" charset="0"/>
              </a:rPr>
              <a:t>vector</a:t>
            </a:r>
            <a:r>
              <a:rPr lang="en-US">
                <a:latin typeface="Arial" charset="0"/>
                <a:cs typeface="Arial" charset="0"/>
              </a:rPr>
              <a:t>, </a:t>
            </a:r>
            <a:r>
              <a:rPr lang="en-US">
                <a:latin typeface="Courier New" charset="0"/>
                <a:cs typeface="Arial" charset="0"/>
              </a:rPr>
              <a:t>dequeue</a:t>
            </a:r>
            <a:r>
              <a:rPr lang="en-US">
                <a:latin typeface="Arial" charset="0"/>
                <a:cs typeface="Arial" charset="0"/>
              </a:rPr>
              <a:t>, and </a:t>
            </a:r>
            <a:r>
              <a:rPr lang="en-US">
                <a:latin typeface="Courier New" charset="0"/>
                <a:cs typeface="Arial" charset="0"/>
              </a:rPr>
              <a:t>list</a:t>
            </a:r>
            <a:endParaRPr lang="en-US">
              <a:latin typeface="Arial" charset="0"/>
              <a:cs typeface="Arial" charset="0"/>
            </a:endParaRPr>
          </a:p>
          <a:p>
            <a:pPr lvl="1"/>
            <a:r>
              <a:rPr lang="en-US">
                <a:latin typeface="Arial" charset="0"/>
                <a:cs typeface="Arial" charset="0"/>
              </a:rPr>
              <a:t>associative containers: use keys to allow data elements to be quickly accessed.  These include </a:t>
            </a:r>
            <a:r>
              <a:rPr lang="en-US">
                <a:latin typeface="Courier New" charset="0"/>
                <a:cs typeface="Arial" charset="0"/>
              </a:rPr>
              <a:t>set</a:t>
            </a:r>
            <a:r>
              <a:rPr lang="en-US">
                <a:latin typeface="Arial" charset="0"/>
                <a:cs typeface="Arial" charset="0"/>
              </a:rPr>
              <a:t>, </a:t>
            </a:r>
            <a:r>
              <a:rPr lang="en-US">
                <a:latin typeface="Courier New" charset="0"/>
                <a:cs typeface="Arial" charset="0"/>
              </a:rPr>
              <a:t>multiset</a:t>
            </a:r>
            <a:r>
              <a:rPr lang="en-US">
                <a:latin typeface="Arial" charset="0"/>
                <a:cs typeface="Arial" charset="0"/>
              </a:rPr>
              <a:t>, </a:t>
            </a:r>
            <a:r>
              <a:rPr lang="en-US">
                <a:latin typeface="Courier New" charset="0"/>
                <a:cs typeface="Arial" charset="0"/>
              </a:rPr>
              <a:t>map</a:t>
            </a:r>
            <a:r>
              <a:rPr lang="en-US">
                <a:latin typeface="Arial" charset="0"/>
                <a:cs typeface="Arial" charset="0"/>
              </a:rPr>
              <a:t>, and </a:t>
            </a:r>
            <a:r>
              <a:rPr lang="en-US">
                <a:latin typeface="Courier New" charset="0"/>
                <a:cs typeface="Arial" charset="0"/>
              </a:rPr>
              <a:t>multimap</a:t>
            </a:r>
          </a:p>
        </p:txBody>
      </p:sp>
    </p:spTree>
    <p:extLst>
      <p:ext uri="{BB962C8B-B14F-4D97-AF65-F5344CB8AC3E}">
        <p14:creationId xmlns:p14="http://schemas.microsoft.com/office/powerpoint/2010/main" val="26920343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7772400" cy="1143000"/>
          </a:xfrm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Iterators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78486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Generalization of pointers, used to access information in containers</a:t>
            </a:r>
          </a:p>
          <a:p>
            <a:pPr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Four types: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forward</a:t>
            </a:r>
            <a:r>
              <a:rPr lang="en-US">
                <a:latin typeface="Courier New" charset="0"/>
                <a:cs typeface="Arial" charset="0"/>
              </a:rPr>
              <a:t> </a:t>
            </a:r>
            <a:r>
              <a:rPr lang="en-US">
                <a:latin typeface="Arial" charset="0"/>
                <a:cs typeface="Arial" charset="0"/>
              </a:rPr>
              <a:t>(uses</a:t>
            </a:r>
            <a:r>
              <a:rPr lang="en-US">
                <a:latin typeface="Courier New" charset="0"/>
                <a:cs typeface="Arial" charset="0"/>
              </a:rPr>
              <a:t> ++</a:t>
            </a:r>
            <a:r>
              <a:rPr lang="en-US">
                <a:latin typeface="Arial" charset="0"/>
                <a:cs typeface="Arial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bidirectional</a:t>
            </a:r>
            <a:r>
              <a:rPr lang="en-US">
                <a:latin typeface="Courier New" charset="0"/>
                <a:cs typeface="Arial" charset="0"/>
              </a:rPr>
              <a:t> </a:t>
            </a:r>
            <a:r>
              <a:rPr lang="en-US">
                <a:latin typeface="Arial" charset="0"/>
                <a:cs typeface="Arial" charset="0"/>
              </a:rPr>
              <a:t>(uses</a:t>
            </a:r>
            <a:r>
              <a:rPr lang="en-US">
                <a:latin typeface="Courier New" charset="0"/>
                <a:cs typeface="Arial" charset="0"/>
              </a:rPr>
              <a:t> ++ </a:t>
            </a:r>
            <a:r>
              <a:rPr lang="en-US">
                <a:latin typeface="Arial" charset="0"/>
                <a:cs typeface="Arial" charset="0"/>
              </a:rPr>
              <a:t>and</a:t>
            </a:r>
            <a:r>
              <a:rPr lang="en-US">
                <a:latin typeface="Courier New" charset="0"/>
                <a:cs typeface="Arial" charset="0"/>
              </a:rPr>
              <a:t> -- </a:t>
            </a:r>
            <a:r>
              <a:rPr lang="en-US">
                <a:latin typeface="Arial" charset="0"/>
                <a:cs typeface="Arial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random-access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input</a:t>
            </a:r>
            <a:r>
              <a:rPr lang="en-US">
                <a:latin typeface="Courier New" charset="0"/>
                <a:cs typeface="Arial" charset="0"/>
              </a:rPr>
              <a:t> </a:t>
            </a:r>
            <a:r>
              <a:rPr lang="en-US">
                <a:latin typeface="Arial" charset="0"/>
                <a:cs typeface="Arial" charset="0"/>
              </a:rPr>
              <a:t>(can be used with </a:t>
            </a:r>
            <a:r>
              <a:rPr lang="en-US">
                <a:latin typeface="Courier New" charset="0"/>
                <a:cs typeface="Arial" charset="0"/>
              </a:rPr>
              <a:t>cin</a:t>
            </a:r>
            <a:r>
              <a:rPr lang="en-US">
                <a:latin typeface="Arial" charset="0"/>
                <a:cs typeface="Arial" charset="0"/>
              </a:rPr>
              <a:t> and </a:t>
            </a:r>
            <a:r>
              <a:rPr lang="en-US">
                <a:latin typeface="Courier New" charset="0"/>
                <a:cs typeface="Arial" charset="0"/>
              </a:rPr>
              <a:t>istream</a:t>
            </a:r>
            <a:r>
              <a:rPr lang="en-US">
                <a:latin typeface="Arial" charset="0"/>
                <a:cs typeface="Arial" charset="0"/>
              </a:rPr>
              <a:t> objects)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output</a:t>
            </a:r>
            <a:r>
              <a:rPr lang="en-US">
                <a:latin typeface="Courier New" charset="0"/>
                <a:cs typeface="Arial" charset="0"/>
              </a:rPr>
              <a:t> </a:t>
            </a:r>
            <a:r>
              <a:rPr lang="en-US">
                <a:latin typeface="Arial" charset="0"/>
                <a:cs typeface="Arial" charset="0"/>
              </a:rPr>
              <a:t>(can be used with </a:t>
            </a:r>
            <a:r>
              <a:rPr lang="en-US">
                <a:latin typeface="Courier New" charset="0"/>
                <a:cs typeface="Arial" charset="0"/>
              </a:rPr>
              <a:t>cout</a:t>
            </a:r>
            <a:r>
              <a:rPr lang="en-US">
                <a:latin typeface="Arial" charset="0"/>
                <a:cs typeface="Arial" charset="0"/>
              </a:rPr>
              <a:t> and </a:t>
            </a:r>
            <a:r>
              <a:rPr lang="en-US">
                <a:latin typeface="Courier New" charset="0"/>
                <a:cs typeface="Arial" charset="0"/>
              </a:rPr>
              <a:t>ostream</a:t>
            </a:r>
            <a:r>
              <a:rPr lang="en-US">
                <a:latin typeface="Arial" charset="0"/>
                <a:cs typeface="Arial" charset="0"/>
              </a:rPr>
              <a:t> objects)</a:t>
            </a:r>
          </a:p>
        </p:txBody>
      </p:sp>
    </p:spTree>
    <p:extLst>
      <p:ext uri="{BB962C8B-B14F-4D97-AF65-F5344CB8AC3E}">
        <p14:creationId xmlns:p14="http://schemas.microsoft.com/office/powerpoint/2010/main" val="368967980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Algorithms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5000"/>
              </a:lnSpc>
            </a:pPr>
            <a:r>
              <a:rPr lang="en-US">
                <a:latin typeface="Arial" charset="0"/>
                <a:cs typeface="Arial" charset="0"/>
              </a:rPr>
              <a:t>STL contains algorithms implemented as function templates to perform operations on containers.</a:t>
            </a:r>
          </a:p>
          <a:p>
            <a:pPr>
              <a:lnSpc>
                <a:spcPct val="85000"/>
              </a:lnSpc>
            </a:pPr>
            <a:r>
              <a:rPr lang="en-US">
                <a:latin typeface="Arial" charset="0"/>
                <a:cs typeface="Arial" charset="0"/>
              </a:rPr>
              <a:t>Requires </a:t>
            </a:r>
            <a:r>
              <a:rPr lang="en-US">
                <a:latin typeface="Courier New" charset="0"/>
                <a:cs typeface="Arial" charset="0"/>
              </a:rPr>
              <a:t>algorithm</a:t>
            </a:r>
            <a:r>
              <a:rPr lang="en-US">
                <a:latin typeface="Arial" charset="0"/>
                <a:cs typeface="Arial" charset="0"/>
              </a:rPr>
              <a:t> header file</a:t>
            </a:r>
          </a:p>
          <a:p>
            <a:pPr>
              <a:lnSpc>
                <a:spcPct val="85000"/>
              </a:lnSpc>
            </a:pPr>
            <a:r>
              <a:rPr lang="en-US">
                <a:latin typeface="Arial" charset="0"/>
                <a:cs typeface="Arial" charset="0"/>
              </a:rPr>
              <a:t> </a:t>
            </a:r>
            <a:r>
              <a:rPr lang="en-US">
                <a:latin typeface="Courier New" charset="0"/>
                <a:cs typeface="Arial" charset="0"/>
              </a:rPr>
              <a:t>algorithm</a:t>
            </a:r>
            <a:r>
              <a:rPr lang="en-US">
                <a:latin typeface="Arial" charset="0"/>
                <a:cs typeface="Arial" charset="0"/>
              </a:rPr>
              <a:t> includes </a:t>
            </a:r>
          </a:p>
        </p:txBody>
      </p:sp>
      <p:graphicFrame>
        <p:nvGraphicFramePr>
          <p:cNvPr id="827396" name="Group 4"/>
          <p:cNvGraphicFramePr>
            <a:graphicFrameLocks noGrp="1"/>
          </p:cNvGraphicFramePr>
          <p:nvPr/>
        </p:nvGraphicFramePr>
        <p:xfrm>
          <a:off x="1219200" y="3886200"/>
          <a:ext cx="6019800" cy="1930402"/>
        </p:xfrm>
        <a:graphic>
          <a:graphicData uri="http://schemas.openxmlformats.org/drawingml/2006/table">
            <a:tbl>
              <a:tblPr/>
              <a:tblGrid>
                <a:gridCol w="2873375"/>
                <a:gridCol w="3146425"/>
              </a:tblGrid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binary_search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count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for_each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find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find_if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max_element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min_element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random_shuffle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112" charset="0"/>
                          <a:ea typeface="ヒラギノ角ゴ Pro W3" pitchFamily="112" charset="-128"/>
                        </a:rPr>
                        <a:t>sort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pitchFamily="112" charset="-128"/>
                        </a:rPr>
                        <a:t>and others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24312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Exceptions to the norm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Exceptions in C++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5001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Exceptions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Indicate that something unexpected has occurred or been detected</a:t>
            </a:r>
            <a:br>
              <a:rPr lang="en-US">
                <a:latin typeface="Arial" charset="0"/>
                <a:cs typeface="Arial" charset="0"/>
              </a:rPr>
            </a:br>
            <a:endParaRPr lang="en-US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Allow program to deal with the problem in a controlled manner</a:t>
            </a:r>
            <a:br>
              <a:rPr lang="en-US">
                <a:latin typeface="Arial" charset="0"/>
                <a:cs typeface="Arial" charset="0"/>
              </a:rPr>
            </a:br>
            <a:endParaRPr lang="en-US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Can be as simple or complex as program design requires</a:t>
            </a:r>
          </a:p>
        </p:txBody>
      </p:sp>
    </p:spTree>
    <p:extLst>
      <p:ext uri="{BB962C8B-B14F-4D97-AF65-F5344CB8AC3E}">
        <p14:creationId xmlns:p14="http://schemas.microsoft.com/office/powerpoint/2010/main" val="46788577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Exceptions - Terminology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u="sng">
                <a:latin typeface="Arial" charset="0"/>
                <a:cs typeface="Arial" charset="0"/>
              </a:rPr>
              <a:t>Exception</a:t>
            </a:r>
            <a:r>
              <a:rPr lang="en-US">
                <a:latin typeface="Arial" charset="0"/>
                <a:cs typeface="Arial" charset="0"/>
              </a:rPr>
              <a:t>: object or value that signals an error</a:t>
            </a:r>
            <a:br>
              <a:rPr lang="en-US">
                <a:latin typeface="Arial" charset="0"/>
                <a:cs typeface="Arial" charset="0"/>
              </a:rPr>
            </a:br>
            <a:endParaRPr lang="en-US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u="sng">
                <a:latin typeface="Arial" charset="0"/>
                <a:cs typeface="Arial" charset="0"/>
              </a:rPr>
              <a:t>Throw an exception</a:t>
            </a:r>
            <a:r>
              <a:rPr lang="en-US">
                <a:latin typeface="Arial" charset="0"/>
                <a:cs typeface="Arial" charset="0"/>
              </a:rPr>
              <a:t>: send a signal that an error has occurred</a:t>
            </a:r>
            <a:br>
              <a:rPr lang="en-US">
                <a:latin typeface="Arial" charset="0"/>
                <a:cs typeface="Arial" charset="0"/>
              </a:rPr>
            </a:br>
            <a:endParaRPr lang="en-US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u="sng">
                <a:latin typeface="Arial" charset="0"/>
                <a:cs typeface="Arial" charset="0"/>
              </a:rPr>
              <a:t>Catch/Handle an exception</a:t>
            </a:r>
            <a:r>
              <a:rPr lang="en-US">
                <a:latin typeface="Arial" charset="0"/>
                <a:cs typeface="Arial" charset="0"/>
              </a:rPr>
              <a:t>: process the exception; interpret the signal</a:t>
            </a:r>
            <a:endParaRPr lang="en-US" u="sng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23483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Exceptions – Key Words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46275"/>
            <a:ext cx="8075613" cy="37417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latin typeface="Courier New" charset="0"/>
                <a:cs typeface="Arial" charset="0"/>
              </a:rPr>
              <a:t>throw</a:t>
            </a:r>
            <a:r>
              <a:rPr lang="en-US" sz="2800">
                <a:latin typeface="Arial" charset="0"/>
                <a:cs typeface="Arial" charset="0"/>
              </a:rPr>
              <a:t> – followed by an argument, is used to throw an exception</a:t>
            </a:r>
            <a:endParaRPr lang="en-US" sz="2800">
              <a:latin typeface="Courier New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800">
                <a:latin typeface="Courier New" charset="0"/>
                <a:cs typeface="Arial" charset="0"/>
              </a:rPr>
              <a:t>try</a:t>
            </a:r>
            <a:r>
              <a:rPr lang="en-US" sz="2800">
                <a:latin typeface="Arial" charset="0"/>
                <a:cs typeface="Arial" charset="0"/>
              </a:rPr>
              <a:t> – followed by a block </a:t>
            </a:r>
            <a:r>
              <a:rPr lang="en-US" sz="2800">
                <a:latin typeface="Courier New" charset="0"/>
                <a:cs typeface="Arial" charset="0"/>
              </a:rPr>
              <a:t>{ }</a:t>
            </a:r>
            <a:r>
              <a:rPr lang="en-US" sz="2800">
                <a:latin typeface="Arial" charset="0"/>
                <a:cs typeface="Arial" charset="0"/>
              </a:rPr>
              <a:t>, is used to invoke code that throws an exception</a:t>
            </a:r>
            <a:endParaRPr lang="en-US" sz="2800">
              <a:latin typeface="Courier New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800">
                <a:latin typeface="Courier New" charset="0"/>
                <a:cs typeface="Arial" charset="0"/>
              </a:rPr>
              <a:t>catch</a:t>
            </a:r>
            <a:r>
              <a:rPr lang="en-US" sz="2800">
                <a:latin typeface="Arial" charset="0"/>
                <a:cs typeface="Arial" charset="0"/>
              </a:rPr>
              <a:t> – followed by a block </a:t>
            </a:r>
            <a:r>
              <a:rPr lang="en-US" sz="2800">
                <a:latin typeface="Courier New" charset="0"/>
                <a:cs typeface="Arial" charset="0"/>
              </a:rPr>
              <a:t>{ }</a:t>
            </a:r>
            <a:r>
              <a:rPr lang="en-US" sz="2800">
                <a:latin typeface="Arial" charset="0"/>
                <a:cs typeface="Arial" charset="0"/>
              </a:rPr>
              <a:t>, is used to detect and process exceptions thrown in preceding </a:t>
            </a:r>
            <a:r>
              <a:rPr lang="en-US" sz="2800">
                <a:latin typeface="Courier New" charset="0"/>
                <a:cs typeface="Arial" charset="0"/>
              </a:rPr>
              <a:t>try</a:t>
            </a:r>
            <a:r>
              <a:rPr lang="en-US" sz="2800">
                <a:latin typeface="Arial" charset="0"/>
                <a:cs typeface="Arial" charset="0"/>
              </a:rPr>
              <a:t> block.  Takes a parameter that matches the type thrown.</a:t>
            </a:r>
            <a:endParaRPr lang="en-US" sz="2800">
              <a:latin typeface="Courier New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27544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Exceptions – Flow of Control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43100"/>
            <a:ext cx="8164513" cy="3703638"/>
          </a:xfrm>
        </p:spPr>
        <p:txBody>
          <a:bodyPr/>
          <a:lstStyle/>
          <a:p>
            <a:pPr marL="609600" indent="-609600">
              <a:lnSpc>
                <a:spcPct val="85000"/>
              </a:lnSpc>
              <a:buClr>
                <a:schemeClr val="tx1"/>
              </a:buClr>
              <a:buFontTx/>
              <a:buAutoNum type="arabicParenR"/>
            </a:pPr>
            <a:r>
              <a:rPr lang="en-US" sz="2400">
                <a:latin typeface="Arial" charset="0"/>
                <a:cs typeface="Arial" charset="0"/>
              </a:rPr>
              <a:t>A function that throws an exception is called from within a try block</a:t>
            </a:r>
          </a:p>
          <a:p>
            <a:pPr marL="609600" indent="-609600">
              <a:lnSpc>
                <a:spcPct val="85000"/>
              </a:lnSpc>
              <a:buClr>
                <a:schemeClr val="tx1"/>
              </a:buClr>
              <a:buFontTx/>
              <a:buAutoNum type="arabicParenR"/>
            </a:pPr>
            <a:r>
              <a:rPr lang="en-US" sz="2400">
                <a:latin typeface="Arial" charset="0"/>
                <a:cs typeface="Arial" charset="0"/>
              </a:rPr>
              <a:t>If the function throws an exception, the function terminates and the try block is immediately exited.  A catch block to process the exception is searched for in the source code immediately following the try block.</a:t>
            </a:r>
          </a:p>
          <a:p>
            <a:pPr marL="609600" indent="-609600">
              <a:lnSpc>
                <a:spcPct val="85000"/>
              </a:lnSpc>
              <a:buClr>
                <a:schemeClr val="tx1"/>
              </a:buClr>
              <a:buFontTx/>
              <a:buAutoNum type="arabicParenR"/>
            </a:pPr>
            <a:r>
              <a:rPr lang="en-US" sz="2400">
                <a:latin typeface="Arial" charset="0"/>
                <a:cs typeface="Arial" charset="0"/>
              </a:rPr>
              <a:t>If a catch block is found that matches the exception thrown, it is executed.  If no catch block that matches the exception is found, the program terminates.</a:t>
            </a:r>
          </a:p>
        </p:txBody>
      </p:sp>
    </p:spTree>
    <p:extLst>
      <p:ext uri="{BB962C8B-B14F-4D97-AF65-F5344CB8AC3E}">
        <p14:creationId xmlns:p14="http://schemas.microsoft.com/office/powerpoint/2010/main" val="79224264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Exceptions – Example (1)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828800"/>
            <a:ext cx="8305800" cy="4419600"/>
          </a:xfrm>
        </p:spPr>
        <p:txBody>
          <a:bodyPr/>
          <a:lstStyle/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	// function that throws an exception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	int totalDays(int days, int weeks) 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	{ 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		if ((days &lt; 0) || (days &gt; 7))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		  throw "invalid number of days";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	// the argument to throw is the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	// character string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    else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		  return (7 * weeks + days);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131706257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Exceptions – Example (2)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828800"/>
            <a:ext cx="8458200" cy="4267200"/>
          </a:xfrm>
        </p:spPr>
        <p:txBody>
          <a:bodyPr/>
          <a:lstStyle/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	try // block that calls function 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	{  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		 totDays = totalDays(days, weeks);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     cout &lt;&lt; "Total days: " &lt;&lt; days;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  }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  catch (char *msg) // interpret 						  </a:t>
            </a:r>
            <a:r>
              <a:rPr lang="en-US" sz="2400">
                <a:latin typeface="Arial" charset="0"/>
                <a:cs typeface="Arial" charset="0"/>
              </a:rPr>
              <a:t> </a:t>
            </a:r>
            <a:r>
              <a:rPr lang="en-US" sz="2400">
                <a:latin typeface="Courier New" charset="0"/>
                <a:cs typeface="Arial" charset="0"/>
              </a:rPr>
              <a:t>// </a:t>
            </a:r>
            <a:r>
              <a:rPr lang="en-US" sz="2400">
                <a:latin typeface="Arial" charset="0"/>
                <a:cs typeface="Arial" charset="0"/>
              </a:rPr>
              <a:t> </a:t>
            </a:r>
            <a:r>
              <a:rPr lang="en-US" sz="2400">
                <a:latin typeface="Courier New" charset="0"/>
                <a:cs typeface="Arial" charset="0"/>
              </a:rPr>
              <a:t>exception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  {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     cout &lt;&lt; "Error: " &lt;&lt; msg;</a:t>
            </a:r>
          </a:p>
          <a:p>
            <a:pPr>
              <a:lnSpc>
                <a:spcPct val="85000"/>
              </a:lnSpc>
              <a:buFont typeface="Times" charset="0"/>
              <a:buNone/>
            </a:pPr>
            <a:r>
              <a:rPr lang="en-US" sz="2400">
                <a:latin typeface="Courier New" charset="0"/>
                <a:cs typeface="Arial" charset="0"/>
              </a:rPr>
              <a:t>  }</a:t>
            </a:r>
          </a:p>
        </p:txBody>
      </p:sp>
    </p:spTree>
    <p:extLst>
      <p:ext uri="{BB962C8B-B14F-4D97-AF65-F5344CB8AC3E}">
        <p14:creationId xmlns:p14="http://schemas.microsoft.com/office/powerpoint/2010/main" val="42788658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Exceptions – What Happens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Clr>
                <a:schemeClr val="tx1"/>
              </a:buClr>
              <a:buFontTx/>
              <a:buAutoNum type="arabicParenR"/>
            </a:pPr>
            <a:r>
              <a:rPr lang="en-US" sz="2800">
                <a:latin typeface="Arial" charset="0"/>
                <a:cs typeface="Arial" charset="0"/>
              </a:rPr>
              <a:t> </a:t>
            </a:r>
            <a:r>
              <a:rPr lang="en-US" sz="2800">
                <a:latin typeface="Courier New" charset="0"/>
                <a:cs typeface="Arial" charset="0"/>
              </a:rPr>
              <a:t>try</a:t>
            </a:r>
            <a:r>
              <a:rPr lang="en-US" sz="2800">
                <a:latin typeface="Arial" charset="0"/>
                <a:cs typeface="Arial" charset="0"/>
              </a:rPr>
              <a:t> block is entered.  </a:t>
            </a:r>
            <a:r>
              <a:rPr lang="en-US" sz="2800">
                <a:latin typeface="Courier New" charset="0"/>
                <a:cs typeface="Arial" charset="0"/>
              </a:rPr>
              <a:t>totalDays</a:t>
            </a:r>
            <a:r>
              <a:rPr lang="en-US" sz="2800">
                <a:latin typeface="Arial" charset="0"/>
                <a:cs typeface="Arial" charset="0"/>
              </a:rPr>
              <a:t> function is called</a:t>
            </a:r>
          </a:p>
          <a:p>
            <a:pPr marL="609600" indent="-609600">
              <a:buClr>
                <a:schemeClr val="tx1"/>
              </a:buClr>
              <a:buFontTx/>
              <a:buAutoNum type="arabicParenR"/>
            </a:pPr>
            <a:r>
              <a:rPr lang="en-US" sz="2800">
                <a:latin typeface="Arial" charset="0"/>
                <a:cs typeface="Arial" charset="0"/>
              </a:rPr>
              <a:t>If 1st parameter is between 0 and 7, total number of days is returned and </a:t>
            </a:r>
            <a:r>
              <a:rPr lang="en-US" sz="2800">
                <a:latin typeface="Courier New" charset="0"/>
                <a:cs typeface="Arial" charset="0"/>
              </a:rPr>
              <a:t>catch</a:t>
            </a:r>
            <a:r>
              <a:rPr lang="en-US" sz="2800">
                <a:latin typeface="Arial" charset="0"/>
                <a:cs typeface="Arial" charset="0"/>
              </a:rPr>
              <a:t> block is skipped over (no exception thrown)</a:t>
            </a:r>
          </a:p>
          <a:p>
            <a:pPr marL="609600" indent="-609600">
              <a:buClr>
                <a:schemeClr val="tx1"/>
              </a:buClr>
              <a:buFontTx/>
              <a:buAutoNum type="arabicParenR"/>
            </a:pPr>
            <a:r>
              <a:rPr lang="en-US" sz="2800">
                <a:latin typeface="Arial" charset="0"/>
                <a:cs typeface="Arial" charset="0"/>
              </a:rPr>
              <a:t>If exception is thrown, function and </a:t>
            </a:r>
            <a:r>
              <a:rPr lang="en-US" sz="2800">
                <a:latin typeface="Courier New" charset="0"/>
                <a:cs typeface="Arial" charset="0"/>
              </a:rPr>
              <a:t>try</a:t>
            </a:r>
            <a:r>
              <a:rPr lang="en-US" sz="2800">
                <a:latin typeface="Arial" charset="0"/>
                <a:cs typeface="Arial" charset="0"/>
              </a:rPr>
              <a:t> block are exited, </a:t>
            </a:r>
            <a:r>
              <a:rPr lang="en-US" sz="2800">
                <a:latin typeface="Courier New" charset="0"/>
                <a:cs typeface="Arial" charset="0"/>
              </a:rPr>
              <a:t>catch</a:t>
            </a:r>
            <a:r>
              <a:rPr lang="en-US" sz="2800">
                <a:latin typeface="Arial" charset="0"/>
                <a:cs typeface="Arial" charset="0"/>
              </a:rPr>
              <a:t> blocks are scanned for 1</a:t>
            </a:r>
            <a:r>
              <a:rPr lang="en-US" sz="2800" baseline="30000">
                <a:latin typeface="Arial" charset="0"/>
                <a:cs typeface="Arial" charset="0"/>
              </a:rPr>
              <a:t>st</a:t>
            </a:r>
            <a:r>
              <a:rPr lang="en-US" sz="2800">
                <a:latin typeface="Arial" charset="0"/>
                <a:cs typeface="Arial" charset="0"/>
              </a:rPr>
              <a:t> one that matches the data type of the thrown exception.  </a:t>
            </a:r>
            <a:r>
              <a:rPr lang="en-US" sz="2800">
                <a:latin typeface="Courier New" charset="0"/>
                <a:cs typeface="Arial" charset="0"/>
              </a:rPr>
              <a:t>catch</a:t>
            </a:r>
            <a:r>
              <a:rPr lang="en-US" sz="2800">
                <a:latin typeface="Arial" charset="0"/>
                <a:cs typeface="Arial" charset="0"/>
              </a:rPr>
              <a:t> block executes</a:t>
            </a:r>
          </a:p>
        </p:txBody>
      </p:sp>
    </p:spTree>
    <p:extLst>
      <p:ext uri="{BB962C8B-B14F-4D97-AF65-F5344CB8AC3E}">
        <p14:creationId xmlns:p14="http://schemas.microsoft.com/office/powerpoint/2010/main" val="208656127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75" y="1443038"/>
            <a:ext cx="6445250" cy="503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04800" y="381000"/>
            <a:ext cx="7315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>
                <a:solidFill>
                  <a:srgbClr val="FF0000"/>
                </a:solidFill>
              </a:rPr>
              <a:t>From Program 16-1</a:t>
            </a:r>
          </a:p>
        </p:txBody>
      </p:sp>
    </p:spTree>
    <p:extLst>
      <p:ext uri="{BB962C8B-B14F-4D97-AF65-F5344CB8AC3E}">
        <p14:creationId xmlns:p14="http://schemas.microsoft.com/office/powerpoint/2010/main" val="39194822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813" y="1552575"/>
            <a:ext cx="6556375" cy="488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04800" y="381000"/>
            <a:ext cx="7315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>
                <a:solidFill>
                  <a:srgbClr val="FF0000"/>
                </a:solidFill>
              </a:rPr>
              <a:t>From Program 16-1</a:t>
            </a:r>
          </a:p>
        </p:txBody>
      </p:sp>
    </p:spTree>
    <p:extLst>
      <p:ext uri="{BB962C8B-B14F-4D97-AF65-F5344CB8AC3E}">
        <p14:creationId xmlns:p14="http://schemas.microsoft.com/office/powerpoint/2010/main" val="333152638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1601sowc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8610600" cy="276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04800" y="76200"/>
            <a:ext cx="73152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>
                <a:solidFill>
                  <a:srgbClr val="FF0000"/>
                </a:solidFill>
              </a:rPr>
              <a:t>What Happens in theTry/Catch Construct</a:t>
            </a:r>
          </a:p>
        </p:txBody>
      </p:sp>
    </p:spTree>
    <p:extLst>
      <p:ext uri="{BB962C8B-B14F-4D97-AF65-F5344CB8AC3E}">
        <p14:creationId xmlns:p14="http://schemas.microsoft.com/office/powerpoint/2010/main" val="35413259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304800" y="349250"/>
            <a:ext cx="7315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>
                <a:solidFill>
                  <a:srgbClr val="FF0000"/>
                </a:solidFill>
              </a:rPr>
              <a:t>What if no exception is thrown?</a:t>
            </a:r>
          </a:p>
        </p:txBody>
      </p:sp>
      <p:pic>
        <p:nvPicPr>
          <p:cNvPr id="15363" name="Picture 3" descr="1602sowc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09775"/>
            <a:ext cx="87630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59893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Exceptions - Notes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Predefined functions such as </a:t>
            </a:r>
            <a:r>
              <a:rPr lang="en-US">
                <a:latin typeface="Courier New" charset="0"/>
                <a:cs typeface="Arial" charset="0"/>
              </a:rPr>
              <a:t>new</a:t>
            </a:r>
            <a:r>
              <a:rPr lang="en-US">
                <a:latin typeface="Arial" charset="0"/>
                <a:cs typeface="Arial" charset="0"/>
              </a:rPr>
              <a:t> may throw exceptions</a:t>
            </a:r>
          </a:p>
          <a:p>
            <a:r>
              <a:rPr lang="en-US">
                <a:latin typeface="Arial" charset="0"/>
                <a:cs typeface="Arial" charset="0"/>
              </a:rPr>
              <a:t>The value that is thrown does not need to be used in </a:t>
            </a:r>
            <a:r>
              <a:rPr lang="en-US">
                <a:latin typeface="Courier New" charset="0"/>
                <a:cs typeface="Arial" charset="0"/>
              </a:rPr>
              <a:t>catch</a:t>
            </a:r>
            <a:r>
              <a:rPr lang="en-US">
                <a:latin typeface="Arial" charset="0"/>
                <a:cs typeface="Arial" charset="0"/>
              </a:rPr>
              <a:t> block.  </a:t>
            </a:r>
          </a:p>
          <a:p>
            <a:pPr lvl="1"/>
            <a:r>
              <a:rPr lang="en-US">
                <a:latin typeface="Arial" charset="0"/>
                <a:cs typeface="Arial" charset="0"/>
              </a:rPr>
              <a:t>in this case, no name is needed in catch parameter definition</a:t>
            </a:r>
          </a:p>
          <a:p>
            <a:pPr lvl="1"/>
            <a:r>
              <a:rPr lang="en-US">
                <a:latin typeface="Courier New" charset="0"/>
                <a:cs typeface="Arial" charset="0"/>
              </a:rPr>
              <a:t>catch</a:t>
            </a:r>
            <a:r>
              <a:rPr lang="en-US">
                <a:latin typeface="Arial" charset="0"/>
                <a:cs typeface="Arial" charset="0"/>
              </a:rPr>
              <a:t> block parameter definition </a:t>
            </a:r>
            <a:r>
              <a:rPr lang="en-US" i="1">
                <a:latin typeface="Arial" charset="0"/>
                <a:cs typeface="Arial" charset="0"/>
              </a:rPr>
              <a:t>does</a:t>
            </a:r>
            <a:r>
              <a:rPr lang="en-US">
                <a:latin typeface="Arial" charset="0"/>
                <a:cs typeface="Arial" charset="0"/>
              </a:rPr>
              <a:t> need the type of exception being caught</a:t>
            </a:r>
          </a:p>
        </p:txBody>
      </p:sp>
    </p:spTree>
    <p:extLst>
      <p:ext uri="{BB962C8B-B14F-4D97-AF65-F5344CB8AC3E}">
        <p14:creationId xmlns:p14="http://schemas.microsoft.com/office/powerpoint/2010/main" val="351746661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Exception Not Caught?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An exception will not be caught if</a:t>
            </a:r>
          </a:p>
          <a:p>
            <a:pPr lvl="1"/>
            <a:r>
              <a:rPr lang="en-US">
                <a:latin typeface="Arial" charset="0"/>
                <a:cs typeface="Arial" charset="0"/>
              </a:rPr>
              <a:t>it is thrown from outside of a </a:t>
            </a:r>
            <a:r>
              <a:rPr lang="en-US">
                <a:latin typeface="Courier New" charset="0"/>
                <a:cs typeface="Arial" charset="0"/>
              </a:rPr>
              <a:t>try</a:t>
            </a:r>
            <a:r>
              <a:rPr lang="en-US">
                <a:latin typeface="Arial" charset="0"/>
                <a:cs typeface="Arial" charset="0"/>
              </a:rPr>
              <a:t> block</a:t>
            </a:r>
          </a:p>
          <a:p>
            <a:pPr lvl="1"/>
            <a:r>
              <a:rPr lang="en-US">
                <a:latin typeface="Arial" charset="0"/>
                <a:cs typeface="Arial" charset="0"/>
              </a:rPr>
              <a:t>there is no </a:t>
            </a:r>
            <a:r>
              <a:rPr lang="en-US">
                <a:latin typeface="Courier New" charset="0"/>
                <a:cs typeface="Arial" charset="0"/>
              </a:rPr>
              <a:t>catch</a:t>
            </a:r>
            <a:r>
              <a:rPr lang="en-US">
                <a:latin typeface="Arial" charset="0"/>
                <a:cs typeface="Arial" charset="0"/>
              </a:rPr>
              <a:t> block that matches the data type of the thrown exception</a:t>
            </a:r>
          </a:p>
          <a:p>
            <a:r>
              <a:rPr lang="en-US">
                <a:latin typeface="Arial" charset="0"/>
                <a:cs typeface="Arial" charset="0"/>
              </a:rPr>
              <a:t>If an exception is not caught, the program will terminate</a:t>
            </a:r>
          </a:p>
        </p:txBody>
      </p:sp>
    </p:spTree>
    <p:extLst>
      <p:ext uri="{BB962C8B-B14F-4D97-AF65-F5344CB8AC3E}">
        <p14:creationId xmlns:p14="http://schemas.microsoft.com/office/powerpoint/2010/main" val="231087396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Exceptions and Objects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An </a:t>
            </a:r>
            <a:r>
              <a:rPr lang="en-US" u="sng">
                <a:latin typeface="Arial" charset="0"/>
                <a:cs typeface="Arial" charset="0"/>
              </a:rPr>
              <a:t>exception class</a:t>
            </a:r>
            <a:r>
              <a:rPr lang="en-US">
                <a:latin typeface="Arial" charset="0"/>
                <a:cs typeface="Arial" charset="0"/>
              </a:rPr>
              <a:t> can be defined in a class and thrown as an exception by a member function</a:t>
            </a:r>
          </a:p>
          <a:p>
            <a:pPr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An exception class may have: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no members: used only to signal an error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members: pass error data to </a:t>
            </a:r>
            <a:r>
              <a:rPr lang="en-US">
                <a:latin typeface="Courier New" charset="0"/>
                <a:cs typeface="Arial" charset="0"/>
              </a:rPr>
              <a:t>catch</a:t>
            </a:r>
            <a:r>
              <a:rPr lang="en-US">
                <a:latin typeface="Arial" charset="0"/>
                <a:cs typeface="Arial" charset="0"/>
              </a:rPr>
              <a:t> block </a:t>
            </a:r>
          </a:p>
          <a:p>
            <a:pPr>
              <a:lnSpc>
                <a:spcPct val="90000"/>
              </a:lnSpc>
            </a:pPr>
            <a:r>
              <a:rPr lang="en-US">
                <a:latin typeface="Arial" charset="0"/>
                <a:cs typeface="Arial" charset="0"/>
              </a:rPr>
              <a:t>A class can have more than one exception class</a:t>
            </a:r>
          </a:p>
        </p:txBody>
      </p:sp>
    </p:spTree>
    <p:extLst>
      <p:ext uri="{BB962C8B-B14F-4D97-AF65-F5344CB8AC3E}">
        <p14:creationId xmlns:p14="http://schemas.microsoft.com/office/powerpoint/2010/main" val="222864994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075" y="1219200"/>
            <a:ext cx="6167438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53140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711325"/>
            <a:ext cx="6781800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304800" y="303213"/>
            <a:ext cx="77438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r>
              <a:rPr lang="en-US">
                <a:solidFill>
                  <a:srgbClr val="603A2F"/>
                </a:solidFill>
              </a:rPr>
              <a:t>Contents of Rectangle.h (Version1) (Continued) </a:t>
            </a:r>
          </a:p>
        </p:txBody>
      </p:sp>
    </p:spTree>
    <p:extLst>
      <p:ext uri="{BB962C8B-B14F-4D97-AF65-F5344CB8AC3E}">
        <p14:creationId xmlns:p14="http://schemas.microsoft.com/office/powerpoint/2010/main" val="118761026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5"/>
          <p:cNvGrpSpPr>
            <a:grpSpLocks/>
          </p:cNvGrpSpPr>
          <p:nvPr/>
        </p:nvGrpSpPr>
        <p:grpSpPr bwMode="auto">
          <a:xfrm>
            <a:off x="1676400" y="1143000"/>
            <a:ext cx="5791200" cy="4740275"/>
            <a:chOff x="192" y="192"/>
            <a:chExt cx="4896" cy="4007"/>
          </a:xfrm>
        </p:grpSpPr>
        <p:pic>
          <p:nvPicPr>
            <p:cNvPr id="2150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" y="1584"/>
              <a:ext cx="4716" cy="2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0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192"/>
              <a:ext cx="4864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3726384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600"/>
            <a:ext cx="71628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00812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143000"/>
            <a:ext cx="5867400" cy="463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69941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6129" y="0"/>
            <a:ext cx="4777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 Exercise: Rectangle exceptions</a:t>
            </a:r>
          </a:p>
          <a:p>
            <a:endParaRPr lang="en-US" dirty="0"/>
          </a:p>
          <a:p>
            <a:r>
              <a:rPr lang="en-US" dirty="0" smtClean="0"/>
              <a:t>Folder “Rectangle Version 1” in Google Drive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/>
              <a:t>// Implementation file for the Rectangle class.</a:t>
            </a:r>
          </a:p>
          <a:p>
            <a:r>
              <a:rPr lang="en-US" sz="1000" dirty="0"/>
              <a:t>#include "</a:t>
            </a:r>
            <a:r>
              <a:rPr lang="en-US" sz="1000" dirty="0" err="1"/>
              <a:t>Rectangle.h</a:t>
            </a:r>
            <a:r>
              <a:rPr lang="en-US" sz="1000" dirty="0"/>
              <a:t>"</a:t>
            </a:r>
          </a:p>
          <a:p>
            <a:endParaRPr lang="en-US" sz="1000" dirty="0"/>
          </a:p>
          <a:p>
            <a:r>
              <a:rPr lang="en-US" sz="1000" dirty="0"/>
              <a:t>//***********************************************************</a:t>
            </a:r>
          </a:p>
          <a:p>
            <a:r>
              <a:rPr lang="en-US" sz="1000" dirty="0"/>
              <a:t>// </a:t>
            </a:r>
            <a:r>
              <a:rPr lang="en-US" sz="1000" dirty="0" err="1"/>
              <a:t>setWidth</a:t>
            </a:r>
            <a:r>
              <a:rPr lang="en-US" sz="1000" dirty="0"/>
              <a:t> sets the value of the member variable width.    *</a:t>
            </a:r>
          </a:p>
          <a:p>
            <a:r>
              <a:rPr lang="en-US" sz="1000" dirty="0"/>
              <a:t>//***********************************************************</a:t>
            </a:r>
          </a:p>
          <a:p>
            <a:endParaRPr lang="en-US" sz="1000" dirty="0"/>
          </a:p>
          <a:p>
            <a:r>
              <a:rPr lang="en-US" sz="1000" dirty="0"/>
              <a:t>void Rectangle::</a:t>
            </a:r>
            <a:r>
              <a:rPr lang="en-US" sz="1000" dirty="0" err="1"/>
              <a:t>setWidth</a:t>
            </a:r>
            <a:r>
              <a:rPr lang="en-US" sz="1000" dirty="0"/>
              <a:t>(double w)</a:t>
            </a:r>
          </a:p>
          <a:p>
            <a:r>
              <a:rPr lang="en-US" sz="1000" dirty="0"/>
              <a:t>{</a:t>
            </a:r>
          </a:p>
          <a:p>
            <a:r>
              <a:rPr lang="en-US" sz="1000" dirty="0"/>
              <a:t>   if (w &gt;= 0)</a:t>
            </a:r>
          </a:p>
          <a:p>
            <a:r>
              <a:rPr lang="en-US" sz="1000" dirty="0"/>
              <a:t>      width = w;</a:t>
            </a:r>
          </a:p>
          <a:p>
            <a:r>
              <a:rPr lang="en-US" sz="1000" dirty="0"/>
              <a:t>   else</a:t>
            </a:r>
          </a:p>
          <a:p>
            <a:r>
              <a:rPr lang="en-US" sz="1000" dirty="0"/>
              <a:t>      throw </a:t>
            </a:r>
            <a:r>
              <a:rPr lang="en-US" sz="1000" dirty="0" err="1"/>
              <a:t>NegativeSize</a:t>
            </a:r>
            <a:r>
              <a:rPr lang="en-US" sz="1000" dirty="0"/>
              <a:t>();</a:t>
            </a:r>
          </a:p>
          <a:p>
            <a:r>
              <a:rPr lang="en-US" sz="1000" dirty="0"/>
              <a:t>}</a:t>
            </a:r>
          </a:p>
          <a:p>
            <a:endParaRPr lang="en-US" sz="1000" dirty="0"/>
          </a:p>
          <a:p>
            <a:r>
              <a:rPr lang="en-US" sz="1000" dirty="0"/>
              <a:t>//***********************************************************</a:t>
            </a:r>
          </a:p>
          <a:p>
            <a:r>
              <a:rPr lang="en-US" sz="1000" dirty="0"/>
              <a:t>// </a:t>
            </a:r>
            <a:r>
              <a:rPr lang="en-US" sz="1000" dirty="0" err="1"/>
              <a:t>setLength</a:t>
            </a:r>
            <a:r>
              <a:rPr lang="en-US" sz="1000" dirty="0"/>
              <a:t> sets the value of the member variable length.  *</a:t>
            </a:r>
          </a:p>
          <a:p>
            <a:r>
              <a:rPr lang="en-US" sz="1000" dirty="0"/>
              <a:t>//***********************************************************</a:t>
            </a:r>
          </a:p>
          <a:p>
            <a:endParaRPr lang="en-US" sz="1000" dirty="0"/>
          </a:p>
          <a:p>
            <a:r>
              <a:rPr lang="en-US" sz="1000" dirty="0"/>
              <a:t>void Rectangle::</a:t>
            </a:r>
            <a:r>
              <a:rPr lang="en-US" sz="1000" dirty="0" err="1"/>
              <a:t>setLength</a:t>
            </a:r>
            <a:r>
              <a:rPr lang="en-US" sz="1000" dirty="0"/>
              <a:t>(double </a:t>
            </a:r>
            <a:r>
              <a:rPr lang="en-US" sz="1000" dirty="0" err="1"/>
              <a:t>len</a:t>
            </a:r>
            <a:r>
              <a:rPr lang="en-US" sz="1000" dirty="0"/>
              <a:t>)</a:t>
            </a:r>
          </a:p>
          <a:p>
            <a:r>
              <a:rPr lang="en-US" sz="1000" dirty="0"/>
              <a:t>{</a:t>
            </a:r>
          </a:p>
          <a:p>
            <a:r>
              <a:rPr lang="en-US" sz="1000" dirty="0"/>
              <a:t>   if (</a:t>
            </a:r>
            <a:r>
              <a:rPr lang="en-US" sz="1000" dirty="0" err="1"/>
              <a:t>len</a:t>
            </a:r>
            <a:r>
              <a:rPr lang="en-US" sz="1000" dirty="0"/>
              <a:t> &gt;= 0)</a:t>
            </a:r>
          </a:p>
          <a:p>
            <a:r>
              <a:rPr lang="en-US" sz="1000" dirty="0"/>
              <a:t>      length = </a:t>
            </a:r>
            <a:r>
              <a:rPr lang="en-US" sz="1000" dirty="0" err="1"/>
              <a:t>len</a:t>
            </a:r>
            <a:r>
              <a:rPr lang="en-US" sz="1000" dirty="0"/>
              <a:t>;</a:t>
            </a:r>
          </a:p>
          <a:p>
            <a:r>
              <a:rPr lang="en-US" sz="1000" dirty="0"/>
              <a:t>   else</a:t>
            </a:r>
          </a:p>
          <a:p>
            <a:r>
              <a:rPr lang="en-US" sz="1000" dirty="0"/>
              <a:t>      throw </a:t>
            </a:r>
            <a:r>
              <a:rPr lang="en-US" sz="1000" dirty="0" err="1"/>
              <a:t>NegativeSize</a:t>
            </a:r>
            <a:r>
              <a:rPr lang="en-US" sz="1000" dirty="0"/>
              <a:t>();</a:t>
            </a:r>
          </a:p>
          <a:p>
            <a:r>
              <a:rPr lang="en-US" sz="1000" dirty="0"/>
              <a:t>}</a:t>
            </a:r>
          </a:p>
        </p:txBody>
      </p:sp>
      <p:sp>
        <p:nvSpPr>
          <p:cNvPr id="4" name="Rectangle 3"/>
          <p:cNvSpPr/>
          <p:nvPr/>
        </p:nvSpPr>
        <p:spPr>
          <a:xfrm>
            <a:off x="4724400" y="1379577"/>
            <a:ext cx="4572000" cy="54784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/>
              <a:t>// This program demonstrates Rectangle class exceptions.</a:t>
            </a:r>
          </a:p>
          <a:p>
            <a:r>
              <a:rPr lang="en-US" sz="1000" dirty="0"/>
              <a:t>#include &lt;</a:t>
            </a:r>
            <a:r>
              <a:rPr lang="en-US" sz="1000" dirty="0" err="1"/>
              <a:t>iostream</a:t>
            </a:r>
            <a:r>
              <a:rPr lang="en-US" sz="1000" dirty="0"/>
              <a:t>&gt;</a:t>
            </a:r>
          </a:p>
          <a:p>
            <a:r>
              <a:rPr lang="en-US" sz="1000" dirty="0"/>
              <a:t>#include "</a:t>
            </a:r>
            <a:r>
              <a:rPr lang="en-US" sz="1000" dirty="0" err="1"/>
              <a:t>Rectangle.h</a:t>
            </a:r>
            <a:r>
              <a:rPr lang="en-US" sz="1000" dirty="0"/>
              <a:t>"</a:t>
            </a:r>
          </a:p>
          <a:p>
            <a:r>
              <a:rPr lang="en-US" sz="1000" dirty="0"/>
              <a:t>using namespace </a:t>
            </a:r>
            <a:r>
              <a:rPr lang="en-US" sz="1000" dirty="0" err="1"/>
              <a:t>std</a:t>
            </a:r>
            <a:r>
              <a:rPr lang="en-US" sz="1000" dirty="0"/>
              <a:t>;</a:t>
            </a:r>
          </a:p>
          <a:p>
            <a:endParaRPr lang="en-US" sz="1000" dirty="0"/>
          </a:p>
          <a:p>
            <a:r>
              <a:rPr lang="en-US" sz="1000" dirty="0" err="1"/>
              <a:t>int</a:t>
            </a:r>
            <a:r>
              <a:rPr lang="en-US" sz="1000" dirty="0"/>
              <a:t> main()</a:t>
            </a:r>
          </a:p>
          <a:p>
            <a:r>
              <a:rPr lang="en-US" sz="1000" dirty="0"/>
              <a:t>{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int</a:t>
            </a:r>
            <a:r>
              <a:rPr lang="en-US" sz="1000" dirty="0"/>
              <a:t> width;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int</a:t>
            </a:r>
            <a:r>
              <a:rPr lang="en-US" sz="1000" dirty="0"/>
              <a:t> length;</a:t>
            </a:r>
          </a:p>
          <a:p>
            <a:r>
              <a:rPr lang="en-US" sz="1000" dirty="0"/>
              <a:t>   </a:t>
            </a:r>
          </a:p>
          <a:p>
            <a:r>
              <a:rPr lang="en-US" sz="1000" dirty="0"/>
              <a:t>   // Create a Rectangle object.</a:t>
            </a:r>
          </a:p>
          <a:p>
            <a:r>
              <a:rPr lang="en-US" sz="1000" dirty="0"/>
              <a:t>   Rectangle </a:t>
            </a:r>
            <a:r>
              <a:rPr lang="en-US" sz="1000" dirty="0" err="1"/>
              <a:t>myRectangle</a:t>
            </a:r>
            <a:r>
              <a:rPr lang="en-US" sz="1000" dirty="0"/>
              <a:t>;</a:t>
            </a:r>
          </a:p>
          <a:p>
            <a:endParaRPr lang="en-US" sz="1000" dirty="0"/>
          </a:p>
          <a:p>
            <a:r>
              <a:rPr lang="en-US" sz="1000" dirty="0"/>
              <a:t>   // Get the width and length.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cout</a:t>
            </a:r>
            <a:r>
              <a:rPr lang="en-US" sz="1000" dirty="0"/>
              <a:t> &lt;&lt; "Enter the rectangle's width: ";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cin</a:t>
            </a:r>
            <a:r>
              <a:rPr lang="en-US" sz="1000" dirty="0"/>
              <a:t> &gt;&gt; width;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cout</a:t>
            </a:r>
            <a:r>
              <a:rPr lang="en-US" sz="1000" dirty="0"/>
              <a:t> &lt;&lt; "Enter the rectangle's length: ";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cin</a:t>
            </a:r>
            <a:r>
              <a:rPr lang="en-US" sz="1000" dirty="0"/>
              <a:t> &gt;&gt; length;</a:t>
            </a:r>
          </a:p>
          <a:p>
            <a:r>
              <a:rPr lang="en-US" sz="1000" dirty="0"/>
              <a:t>   </a:t>
            </a:r>
          </a:p>
          <a:p>
            <a:r>
              <a:rPr lang="en-US" sz="1000" dirty="0"/>
              <a:t>   // Store these values in the Rectangle object.</a:t>
            </a:r>
          </a:p>
          <a:p>
            <a:r>
              <a:rPr lang="en-US" sz="1000" dirty="0"/>
              <a:t>   try</a:t>
            </a:r>
          </a:p>
          <a:p>
            <a:r>
              <a:rPr lang="en-US" sz="1000" dirty="0"/>
              <a:t>   {</a:t>
            </a:r>
          </a:p>
          <a:p>
            <a:r>
              <a:rPr lang="en-US" sz="1000" dirty="0"/>
              <a:t>      </a:t>
            </a:r>
            <a:r>
              <a:rPr lang="en-US" sz="1000" dirty="0" err="1"/>
              <a:t>myRectangle.setWidth</a:t>
            </a:r>
            <a:r>
              <a:rPr lang="en-US" sz="1000" dirty="0"/>
              <a:t>(width);</a:t>
            </a:r>
          </a:p>
          <a:p>
            <a:r>
              <a:rPr lang="en-US" sz="1000" dirty="0"/>
              <a:t>      </a:t>
            </a:r>
            <a:r>
              <a:rPr lang="en-US" sz="1000" dirty="0" err="1"/>
              <a:t>myRectangle.setLength</a:t>
            </a:r>
            <a:r>
              <a:rPr lang="en-US" sz="1000" dirty="0"/>
              <a:t>(length);</a:t>
            </a:r>
          </a:p>
          <a:p>
            <a:r>
              <a:rPr lang="en-US" sz="1000" dirty="0"/>
              <a:t>      </a:t>
            </a:r>
            <a:r>
              <a:rPr lang="en-US" sz="1000" dirty="0" err="1"/>
              <a:t>cout</a:t>
            </a:r>
            <a:r>
              <a:rPr lang="en-US" sz="1000" dirty="0"/>
              <a:t> &lt;&lt; "The area of the rectangle is "</a:t>
            </a:r>
          </a:p>
          <a:p>
            <a:r>
              <a:rPr lang="en-US" sz="1000" dirty="0"/>
              <a:t>           &lt;&lt; </a:t>
            </a:r>
            <a:r>
              <a:rPr lang="en-US" sz="1000" dirty="0" err="1"/>
              <a:t>myRectangle.getArea</a:t>
            </a:r>
            <a:r>
              <a:rPr lang="en-US" sz="1000" dirty="0"/>
              <a:t>() &lt;&lt; </a:t>
            </a:r>
            <a:r>
              <a:rPr lang="en-US" sz="1000" dirty="0" err="1"/>
              <a:t>endl</a:t>
            </a:r>
            <a:r>
              <a:rPr lang="en-US" sz="1000" dirty="0"/>
              <a:t>;</a:t>
            </a:r>
          </a:p>
          <a:p>
            <a:r>
              <a:rPr lang="en-US" sz="1000" dirty="0"/>
              <a:t>   }</a:t>
            </a:r>
          </a:p>
          <a:p>
            <a:r>
              <a:rPr lang="en-US" sz="1000" dirty="0"/>
              <a:t>   catch (Rectangle::</a:t>
            </a:r>
            <a:r>
              <a:rPr lang="en-US" sz="1000" dirty="0" err="1"/>
              <a:t>NegativeSize</a:t>
            </a:r>
            <a:r>
              <a:rPr lang="en-US" sz="1000" dirty="0"/>
              <a:t>)</a:t>
            </a:r>
          </a:p>
          <a:p>
            <a:r>
              <a:rPr lang="en-US" sz="1000" dirty="0"/>
              <a:t>   {</a:t>
            </a:r>
          </a:p>
          <a:p>
            <a:r>
              <a:rPr lang="en-US" sz="1000" dirty="0"/>
              <a:t>      </a:t>
            </a:r>
            <a:r>
              <a:rPr lang="en-US" sz="1000" dirty="0" err="1"/>
              <a:t>cout</a:t>
            </a:r>
            <a:r>
              <a:rPr lang="en-US" sz="1000" dirty="0"/>
              <a:t> &lt;&lt; "Error: A negative value was entered.\n";</a:t>
            </a:r>
          </a:p>
          <a:p>
            <a:r>
              <a:rPr lang="en-US" sz="1000" dirty="0"/>
              <a:t>   }</a:t>
            </a:r>
          </a:p>
          <a:p>
            <a:r>
              <a:rPr lang="en-US" sz="1000" dirty="0"/>
              <a:t>   </a:t>
            </a:r>
            <a:r>
              <a:rPr lang="en-US" sz="1000" dirty="0" err="1"/>
              <a:t>cout</a:t>
            </a:r>
            <a:r>
              <a:rPr lang="en-US" sz="1000" dirty="0"/>
              <a:t> &lt;&lt; "End of the program.\n";</a:t>
            </a:r>
          </a:p>
          <a:p>
            <a:endParaRPr lang="en-US" sz="1000" dirty="0"/>
          </a:p>
          <a:p>
            <a:r>
              <a:rPr lang="en-US" sz="1000" dirty="0"/>
              <a:t>   return 0;</a:t>
            </a:r>
          </a:p>
          <a:p>
            <a:r>
              <a:rPr lang="en-US" sz="1000" dirty="0"/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-15946" y="4191000"/>
            <a:ext cx="4572000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/>
              <a:t>// Specification file for the Rectangle class</a:t>
            </a:r>
          </a:p>
          <a:p>
            <a:r>
              <a:rPr lang="en-US" sz="1000" dirty="0"/>
              <a:t>#</a:t>
            </a:r>
            <a:r>
              <a:rPr lang="en-US" sz="1000" dirty="0" err="1"/>
              <a:t>ifndef</a:t>
            </a:r>
            <a:r>
              <a:rPr lang="en-US" sz="1000" dirty="0"/>
              <a:t> RECTANGLE_H</a:t>
            </a:r>
          </a:p>
          <a:p>
            <a:r>
              <a:rPr lang="en-US" sz="1000" dirty="0"/>
              <a:t>#define RECTANGLE_H</a:t>
            </a:r>
          </a:p>
          <a:p>
            <a:endParaRPr lang="en-US" sz="1000" dirty="0"/>
          </a:p>
          <a:p>
            <a:r>
              <a:rPr lang="en-US" sz="1000" dirty="0"/>
              <a:t>class Rectangle</a:t>
            </a:r>
          </a:p>
          <a:p>
            <a:r>
              <a:rPr lang="en-US" sz="1000" dirty="0"/>
              <a:t>{</a:t>
            </a:r>
          </a:p>
          <a:p>
            <a:r>
              <a:rPr lang="en-US" sz="1000" dirty="0"/>
              <a:t>   private:</a:t>
            </a:r>
          </a:p>
          <a:p>
            <a:r>
              <a:rPr lang="en-US" sz="1000" dirty="0"/>
              <a:t>      double width;     // The rectangle's width</a:t>
            </a:r>
          </a:p>
          <a:p>
            <a:r>
              <a:rPr lang="en-US" sz="1000" dirty="0"/>
              <a:t>      double length;    // The rectangle's length</a:t>
            </a:r>
          </a:p>
          <a:p>
            <a:r>
              <a:rPr lang="en-US" sz="1000" dirty="0"/>
              <a:t>   public:</a:t>
            </a:r>
          </a:p>
          <a:p>
            <a:r>
              <a:rPr lang="en-US" sz="1000" dirty="0"/>
              <a:t>      // Exception class</a:t>
            </a:r>
          </a:p>
          <a:p>
            <a:r>
              <a:rPr lang="en-US" sz="1000" dirty="0"/>
              <a:t>      class </a:t>
            </a:r>
            <a:r>
              <a:rPr lang="en-US" sz="1000" dirty="0" err="1"/>
              <a:t>NegativeSize</a:t>
            </a:r>
            <a:endParaRPr lang="en-US" sz="1000" dirty="0"/>
          </a:p>
          <a:p>
            <a:r>
              <a:rPr lang="de-DE" sz="1000" dirty="0"/>
              <a:t>         { };            // Empty </a:t>
            </a:r>
            <a:r>
              <a:rPr lang="de-DE" sz="1000" dirty="0" err="1"/>
              <a:t>class</a:t>
            </a:r>
            <a:r>
              <a:rPr lang="de-DE" sz="1000" dirty="0"/>
              <a:t> </a:t>
            </a:r>
            <a:r>
              <a:rPr lang="de-DE" sz="1000" dirty="0" err="1"/>
              <a:t>declaration</a:t>
            </a:r>
            <a:endParaRPr lang="de-DE" sz="1000" dirty="0"/>
          </a:p>
          <a:p>
            <a:endParaRPr lang="de-DE" sz="1000" dirty="0"/>
          </a:p>
          <a:p>
            <a:r>
              <a:rPr lang="de-DE" sz="1000" dirty="0"/>
              <a:t>      // Default </a:t>
            </a:r>
            <a:r>
              <a:rPr lang="de-DE" sz="1000" dirty="0" err="1"/>
              <a:t>constructor</a:t>
            </a:r>
            <a:endParaRPr lang="de-DE" sz="1000" dirty="0"/>
          </a:p>
          <a:p>
            <a:r>
              <a:rPr lang="es-ES_tradnl" sz="1000" dirty="0"/>
              <a:t>      </a:t>
            </a:r>
            <a:r>
              <a:rPr lang="es-ES_tradnl" sz="1000" dirty="0" err="1"/>
              <a:t>Rectangle</a:t>
            </a:r>
            <a:r>
              <a:rPr lang="es-ES_tradnl" sz="1000" dirty="0"/>
              <a:t>()</a:t>
            </a:r>
          </a:p>
          <a:p>
            <a:r>
              <a:rPr lang="en-US" sz="1000" dirty="0"/>
              <a:t>         { width = 0.0; length = 0.0; }</a:t>
            </a:r>
          </a:p>
          <a:p>
            <a:r>
              <a:rPr lang="en-US" sz="1000" dirty="0"/>
              <a:t>      </a:t>
            </a:r>
          </a:p>
          <a:p>
            <a:r>
              <a:rPr lang="en-US" sz="1000" dirty="0"/>
              <a:t>      // </a:t>
            </a:r>
            <a:r>
              <a:rPr lang="en-US" sz="1000" dirty="0" err="1"/>
              <a:t>Mutator</a:t>
            </a:r>
            <a:r>
              <a:rPr lang="en-US" sz="1000" dirty="0"/>
              <a:t> functions, defined in </a:t>
            </a:r>
            <a:r>
              <a:rPr lang="en-US" sz="1000" dirty="0" err="1"/>
              <a:t>Rectangle.cpp</a:t>
            </a:r>
            <a:endParaRPr lang="en-US" sz="1000" dirty="0"/>
          </a:p>
          <a:p>
            <a:r>
              <a:rPr lang="en-US" sz="1000" dirty="0"/>
              <a:t>      void </a:t>
            </a:r>
            <a:r>
              <a:rPr lang="en-US" sz="1000" dirty="0" err="1"/>
              <a:t>setWidth</a:t>
            </a:r>
            <a:r>
              <a:rPr lang="en-US" sz="1000" dirty="0"/>
              <a:t>(double);</a:t>
            </a:r>
          </a:p>
          <a:p>
            <a:r>
              <a:rPr lang="en-US" sz="1000" dirty="0"/>
              <a:t>      void </a:t>
            </a:r>
            <a:r>
              <a:rPr lang="en-US" sz="1000" dirty="0" err="1"/>
              <a:t>setLength</a:t>
            </a:r>
            <a:r>
              <a:rPr lang="en-US" sz="1000" dirty="0"/>
              <a:t>(double);</a:t>
            </a:r>
          </a:p>
          <a:p>
            <a:r>
              <a:rPr lang="en-US" sz="1000" dirty="0"/>
              <a:t>      </a:t>
            </a:r>
          </a:p>
          <a:p>
            <a:r>
              <a:rPr lang="en-US" sz="1000" dirty="0"/>
              <a:t>      // </a:t>
            </a:r>
            <a:r>
              <a:rPr lang="en-US" sz="1000" dirty="0" err="1"/>
              <a:t>Accessor</a:t>
            </a:r>
            <a:r>
              <a:rPr lang="en-US" sz="1000" dirty="0"/>
              <a:t> functions</a:t>
            </a:r>
          </a:p>
          <a:p>
            <a:r>
              <a:rPr lang="en-US" sz="1000" dirty="0"/>
              <a:t>      double </a:t>
            </a:r>
            <a:r>
              <a:rPr lang="en-US" sz="1000" dirty="0" err="1"/>
              <a:t>getWidth</a:t>
            </a:r>
            <a:r>
              <a:rPr lang="en-US" sz="1000" dirty="0"/>
              <a:t>() </a:t>
            </a:r>
            <a:r>
              <a:rPr lang="en-US" sz="1000" dirty="0" err="1"/>
              <a:t>const</a:t>
            </a:r>
            <a:endParaRPr lang="en-US" sz="1000" dirty="0"/>
          </a:p>
          <a:p>
            <a:r>
              <a:rPr lang="en-US" sz="1000" dirty="0"/>
              <a:t>         { return width; }</a:t>
            </a:r>
          </a:p>
          <a:p>
            <a:endParaRPr lang="en-US" sz="1000" dirty="0"/>
          </a:p>
          <a:p>
            <a:r>
              <a:rPr lang="en-US" sz="1000" dirty="0"/>
              <a:t>      double </a:t>
            </a:r>
            <a:r>
              <a:rPr lang="en-US" sz="1000" dirty="0" err="1"/>
              <a:t>getLength</a:t>
            </a:r>
            <a:r>
              <a:rPr lang="en-US" sz="1000" dirty="0"/>
              <a:t>() </a:t>
            </a:r>
            <a:r>
              <a:rPr lang="en-US" sz="1000" dirty="0" err="1"/>
              <a:t>const</a:t>
            </a:r>
            <a:endParaRPr lang="en-US" sz="1000" dirty="0"/>
          </a:p>
          <a:p>
            <a:r>
              <a:rPr lang="en-US" sz="1000" dirty="0"/>
              <a:t>         { return length; }</a:t>
            </a:r>
          </a:p>
          <a:p>
            <a:endParaRPr lang="en-US" sz="1000" dirty="0"/>
          </a:p>
          <a:p>
            <a:r>
              <a:rPr lang="en-US" sz="1000" dirty="0"/>
              <a:t>      double </a:t>
            </a:r>
            <a:r>
              <a:rPr lang="en-US" sz="1000" dirty="0" err="1"/>
              <a:t>getArea</a:t>
            </a:r>
            <a:r>
              <a:rPr lang="en-US" sz="1000" dirty="0"/>
              <a:t>() </a:t>
            </a:r>
            <a:r>
              <a:rPr lang="en-US" sz="1000" dirty="0" err="1"/>
              <a:t>const</a:t>
            </a:r>
            <a:endParaRPr lang="en-US" sz="1000" dirty="0"/>
          </a:p>
          <a:p>
            <a:r>
              <a:rPr lang="en-US" sz="1000" dirty="0"/>
              <a:t>         { return width * length; }</a:t>
            </a:r>
          </a:p>
          <a:p>
            <a:r>
              <a:rPr lang="en-US" sz="1000" dirty="0"/>
              <a:t>};</a:t>
            </a:r>
          </a:p>
          <a:p>
            <a:r>
              <a:rPr lang="en-US" sz="1000" dirty="0"/>
              <a:t>#</a:t>
            </a:r>
            <a:r>
              <a:rPr lang="en-US" sz="1000" dirty="0" err="1"/>
              <a:t>endif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623836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2057400"/>
            <a:ext cx="7848600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04800" y="228600"/>
            <a:ext cx="7743825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>
                <a:solidFill>
                  <a:srgbClr val="603A2F"/>
                </a:solidFill>
              </a:rPr>
              <a:t>Program 16-2 (Continued) </a:t>
            </a:r>
          </a:p>
        </p:txBody>
      </p:sp>
    </p:spTree>
    <p:extLst>
      <p:ext uri="{BB962C8B-B14F-4D97-AF65-F5344CB8AC3E}">
        <p14:creationId xmlns:p14="http://schemas.microsoft.com/office/powerpoint/2010/main" val="318631900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924800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ea typeface="+mj-ea"/>
              </a:rPr>
              <a:t>What Happens After </a:t>
            </a:r>
            <a:r>
              <a:rPr lang="en-US" dirty="0" smtClean="0">
                <a:latin typeface="Courier New" pitchFamily="112" charset="0"/>
                <a:ea typeface="+mj-ea"/>
              </a:rPr>
              <a:t>catch</a:t>
            </a:r>
            <a:r>
              <a:rPr lang="en-US" dirty="0" smtClean="0">
                <a:ea typeface="+mj-ea"/>
              </a:rPr>
              <a:t> Block?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8458200" cy="4114800"/>
          </a:xfrm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Once an exception is thrown, the program cannot return to throw point.  The function executing </a:t>
            </a:r>
            <a:r>
              <a:rPr lang="en-US">
                <a:latin typeface="Courier New" charset="0"/>
                <a:cs typeface="Arial" charset="0"/>
              </a:rPr>
              <a:t>throw</a:t>
            </a:r>
            <a:r>
              <a:rPr lang="en-US">
                <a:latin typeface="Arial" charset="0"/>
                <a:cs typeface="Arial" charset="0"/>
              </a:rPr>
              <a:t> terminates (does not return), other calling functions in </a:t>
            </a:r>
            <a:r>
              <a:rPr lang="en-US">
                <a:latin typeface="Courier New" charset="0"/>
                <a:cs typeface="Arial" charset="0"/>
              </a:rPr>
              <a:t>try</a:t>
            </a:r>
            <a:r>
              <a:rPr lang="en-US">
                <a:latin typeface="Arial" charset="0"/>
                <a:cs typeface="Arial" charset="0"/>
              </a:rPr>
              <a:t> block terminate, resulting in </a:t>
            </a:r>
            <a:r>
              <a:rPr lang="en-US" u="sng">
                <a:latin typeface="Arial" charset="0"/>
                <a:cs typeface="Arial" charset="0"/>
              </a:rPr>
              <a:t>unwinding the stack</a:t>
            </a:r>
          </a:p>
          <a:p>
            <a:r>
              <a:rPr lang="en-US">
                <a:latin typeface="Arial" charset="0"/>
                <a:cs typeface="Arial" charset="0"/>
              </a:rPr>
              <a:t>If objects were created in the </a:t>
            </a:r>
            <a:r>
              <a:rPr lang="en-US">
                <a:latin typeface="Courier New" charset="0"/>
                <a:cs typeface="Arial" charset="0"/>
              </a:rPr>
              <a:t>try</a:t>
            </a:r>
            <a:r>
              <a:rPr lang="en-US">
                <a:latin typeface="Arial" charset="0"/>
                <a:cs typeface="Arial" charset="0"/>
              </a:rPr>
              <a:t> block and an exception is thrown, they are destroyed.</a:t>
            </a:r>
          </a:p>
        </p:txBody>
      </p:sp>
    </p:spTree>
    <p:extLst>
      <p:ext uri="{BB962C8B-B14F-4D97-AF65-F5344CB8AC3E}">
        <p14:creationId xmlns:p14="http://schemas.microsoft.com/office/powerpoint/2010/main" val="272796484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Nested </a:t>
            </a:r>
            <a:r>
              <a:rPr lang="en-US">
                <a:latin typeface="Courier New" charset="0"/>
                <a:cs typeface="Arial" charset="0"/>
              </a:rPr>
              <a:t>try</a:t>
            </a:r>
            <a:r>
              <a:rPr lang="en-US">
                <a:latin typeface="Arial" charset="0"/>
                <a:cs typeface="Arial" charset="0"/>
              </a:rPr>
              <a:t> Blocks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 </a:t>
            </a:r>
            <a:r>
              <a:rPr lang="en-US" sz="2800">
                <a:latin typeface="Courier New" charset="0"/>
                <a:cs typeface="Arial" charset="0"/>
              </a:rPr>
              <a:t>try/catch</a:t>
            </a:r>
            <a:r>
              <a:rPr lang="en-US" sz="2800">
                <a:latin typeface="Arial" charset="0"/>
                <a:cs typeface="Arial" charset="0"/>
              </a:rPr>
              <a:t> blocks can occur within an enclosing </a:t>
            </a:r>
            <a:r>
              <a:rPr lang="en-US" sz="2800">
                <a:latin typeface="Courier New" charset="0"/>
                <a:cs typeface="Arial" charset="0"/>
              </a:rPr>
              <a:t>try</a:t>
            </a:r>
            <a:r>
              <a:rPr lang="en-US" sz="2800">
                <a:latin typeface="Arial" charset="0"/>
                <a:cs typeface="Arial" charset="0"/>
              </a:rPr>
              <a:t> block</a:t>
            </a:r>
          </a:p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Exceptions caught at an inner level can be passed up to a </a:t>
            </a:r>
            <a:r>
              <a:rPr lang="en-US" sz="2800">
                <a:latin typeface="Courier New" charset="0"/>
                <a:cs typeface="Arial" charset="0"/>
              </a:rPr>
              <a:t>catch</a:t>
            </a:r>
            <a:r>
              <a:rPr lang="en-US" sz="2800">
                <a:latin typeface="Arial" charset="0"/>
                <a:cs typeface="Arial" charset="0"/>
              </a:rPr>
              <a:t> block at an outer level: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2400">
                <a:latin typeface="Arial" charset="0"/>
                <a:cs typeface="Arial" charset="0"/>
              </a:rPr>
              <a:t>	</a:t>
            </a:r>
            <a:r>
              <a:rPr lang="en-US" sz="2400">
                <a:latin typeface="Courier New" charset="0"/>
                <a:cs typeface="Arial" charset="0"/>
              </a:rPr>
              <a:t>catch ( )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{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    ...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	  throw; </a:t>
            </a:r>
            <a:r>
              <a:rPr lang="en-US" sz="2400">
                <a:latin typeface="Arial" charset="0"/>
                <a:cs typeface="Arial" charset="0"/>
              </a:rPr>
              <a:t> </a:t>
            </a:r>
            <a:r>
              <a:rPr lang="en-US" sz="2400">
                <a:latin typeface="Courier New" charset="0"/>
                <a:cs typeface="Arial" charset="0"/>
              </a:rPr>
              <a:t>// pass exception up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2400">
                <a:latin typeface="Courier New" charset="0"/>
                <a:cs typeface="Arial" charset="0"/>
              </a:rPr>
              <a:t>	}         // to next level </a:t>
            </a:r>
            <a:endParaRPr lang="en-US" sz="240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33216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0"/>
            <a:ext cx="64008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HW for Monday (pick 2)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223"/>
          <a:stretch/>
        </p:blipFill>
        <p:spPr>
          <a:xfrm>
            <a:off x="1610228" y="1600200"/>
            <a:ext cx="7140072" cy="4940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1600200"/>
            <a:ext cx="37165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2)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3)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13006" y="990600"/>
            <a:ext cx="5130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Lunar Lander media are in folder “Space-HW-Media”</a:t>
            </a:r>
          </a:p>
          <a:p>
            <a:r>
              <a:rPr lang="en-US" dirty="0" smtClean="0"/>
              <a:t>On Google Drive</a:t>
            </a:r>
            <a:endParaRPr lang="en-US" dirty="0"/>
          </a:p>
        </p:txBody>
      </p:sp>
      <p:pic>
        <p:nvPicPr>
          <p:cNvPr id="7" name="Picture 6" descr="lunar surface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" y="0"/>
            <a:ext cx="1752600" cy="1314450"/>
          </a:xfrm>
          <a:prstGeom prst="rect">
            <a:avLst/>
          </a:prstGeom>
        </p:spPr>
      </p:pic>
      <p:pic>
        <p:nvPicPr>
          <p:cNvPr id="8" name="Picture 7" descr="lunar lander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57200"/>
            <a:ext cx="83820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0579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300" y="0"/>
            <a:ext cx="5592847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29296"/>
            <a:ext cx="371654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4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7477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8601"/>
            <a:ext cx="5334000" cy="54911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304800"/>
            <a:ext cx="371654" cy="6186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6)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6096000"/>
            <a:ext cx="7191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 a class that handles a </a:t>
            </a:r>
            <a:r>
              <a:rPr lang="en-US" dirty="0" err="1" smtClean="0"/>
              <a:t>GamePlayer</a:t>
            </a:r>
            <a:r>
              <a:rPr lang="en-US" dirty="0" smtClean="0"/>
              <a:t>, or lunar lander exception, like the</a:t>
            </a:r>
          </a:p>
          <a:p>
            <a:r>
              <a:rPr lang="en-US" dirty="0"/>
              <a:t>r</a:t>
            </a:r>
            <a:r>
              <a:rPr lang="en-US" dirty="0" smtClean="0"/>
              <a:t>ectangle exception in class.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798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Gaddis_PL PPT template">
  <a:themeElements>
    <a:clrScheme name="1_Gaddis_PL PPT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Gaddis_PL PPT template">
      <a:majorFont>
        <a:latin typeface="Arial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</a:defRPr>
        </a:defPPr>
      </a:lstStyle>
    </a:lnDef>
  </a:objectDefaults>
  <a:extraClrSchemeLst>
    <a:extraClrScheme>
      <a:clrScheme name="1_Gaddis_PL PP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addis_PL PPT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addis_PL PPT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6231</TotalTime>
  <Words>3787</Words>
  <Application>Microsoft Macintosh PowerPoint</Application>
  <PresentationFormat>On-screen Show (4:3)</PresentationFormat>
  <Paragraphs>622</Paragraphs>
  <Slides>73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73</vt:i4>
      </vt:variant>
    </vt:vector>
  </HeadingPairs>
  <TitlesOfParts>
    <vt:vector size="79" baseType="lpstr">
      <vt:lpstr>Office Theme</vt:lpstr>
      <vt:lpstr>template</vt:lpstr>
      <vt:lpstr>1_template</vt:lpstr>
      <vt:lpstr>2_template</vt:lpstr>
      <vt:lpstr>1_Gaddis_PL PPT template</vt:lpstr>
      <vt:lpstr>1_Office Theme</vt:lpstr>
      <vt:lpstr> C++ is Fun – Part 11 at Turbine/Warner Bros.!</vt:lpstr>
      <vt:lpstr>Syllabus</vt:lpstr>
      <vt:lpstr>Using the Virtual JoyStick and Keyboard directional controls with App Game Kit</vt:lpstr>
      <vt:lpstr>8.3 Virtual Joysticks</vt:lpstr>
      <vt:lpstr>8.3 Virtual Joysticks</vt:lpstr>
      <vt:lpstr>PowerPoint Presentation</vt:lpstr>
      <vt:lpstr>8.3 Virtual Joysticks</vt:lpstr>
      <vt:lpstr>8.3 Virtual Joysticks</vt:lpstr>
      <vt:lpstr>8.3 Virtual Joysticks</vt:lpstr>
      <vt:lpstr>8.3 Virtual Joysticks</vt:lpstr>
      <vt:lpstr>8.3 Virtual Joysticks</vt:lpstr>
      <vt:lpstr>8.3 Virtual Joysticks</vt:lpstr>
      <vt:lpstr>8.3 Virtual Joysticks</vt:lpstr>
      <vt:lpstr>8.3 Virtual Joysticks</vt:lpstr>
      <vt:lpstr>8.3 Virtual Joysticks</vt:lpstr>
      <vt:lpstr>8.3 Virtual Joysticks</vt:lpstr>
      <vt:lpstr>PowerPoint Presentation</vt:lpstr>
      <vt:lpstr>PowerPoint Presentation</vt:lpstr>
      <vt:lpstr>PowerPoint Presentation</vt:lpstr>
      <vt:lpstr>Class Exercise: VirtualJoystick folder in Google Drive</vt:lpstr>
      <vt:lpstr>8.4 The Keyboard</vt:lpstr>
      <vt:lpstr>Program 8-6 (DirectionKeys, partial listing)</vt:lpstr>
      <vt:lpstr>8.4 The Keyboard</vt:lpstr>
      <vt:lpstr>8.4 The Keyboard</vt:lpstr>
      <vt:lpstr>8.4 The Keyboard</vt:lpstr>
      <vt:lpstr>Class Exercise: DirectionKeys folder in Google Drive</vt:lpstr>
      <vt:lpstr>Program 8-7 (LastKeyPressed, partial listing)</vt:lpstr>
      <vt:lpstr>Woah crazy online game using Unity Web Player!! (http://unity3d.com/webplayer/)</vt:lpstr>
      <vt:lpstr>Class Templates vs. Function Templates</vt:lpstr>
      <vt:lpstr>Function Templates</vt:lpstr>
      <vt:lpstr>Function Template Example</vt:lpstr>
      <vt:lpstr>Function Template Example</vt:lpstr>
      <vt:lpstr>Function Template Notes</vt:lpstr>
      <vt:lpstr>Function Template Notes</vt:lpstr>
      <vt:lpstr>Function Template Notes</vt:lpstr>
      <vt:lpstr>Function Template Notes</vt:lpstr>
      <vt:lpstr>Where to Start  When Defining Templates</vt:lpstr>
      <vt:lpstr>Class Templates</vt:lpstr>
      <vt:lpstr>Class Template Example</vt:lpstr>
      <vt:lpstr>Class Template Example</vt:lpstr>
      <vt:lpstr>Class Templates and Inheritance</vt:lpstr>
      <vt:lpstr>More Details of the Standard Template Library</vt:lpstr>
      <vt:lpstr>Standard Template Library</vt:lpstr>
      <vt:lpstr>Containers</vt:lpstr>
      <vt:lpstr>Iterators</vt:lpstr>
      <vt:lpstr>Algorithms</vt:lpstr>
      <vt:lpstr>Exceptions to the norm</vt:lpstr>
      <vt:lpstr>Exceptions</vt:lpstr>
      <vt:lpstr>Exceptions - Terminology</vt:lpstr>
      <vt:lpstr>Exceptions – Key Words</vt:lpstr>
      <vt:lpstr>Exceptions – Flow of Control</vt:lpstr>
      <vt:lpstr>Exceptions – Example (1)</vt:lpstr>
      <vt:lpstr>Exceptions – Example (2)</vt:lpstr>
      <vt:lpstr>Exceptions – What Happens</vt:lpstr>
      <vt:lpstr>PowerPoint Presentation</vt:lpstr>
      <vt:lpstr>PowerPoint Presentation</vt:lpstr>
      <vt:lpstr>PowerPoint Presentation</vt:lpstr>
      <vt:lpstr>PowerPoint Presentation</vt:lpstr>
      <vt:lpstr>Exceptions - Notes</vt:lpstr>
      <vt:lpstr>Exception Not Caught?</vt:lpstr>
      <vt:lpstr>Exceptions and Objects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Happens After catch Block?</vt:lpstr>
      <vt:lpstr>Nested try Blocks</vt:lpstr>
      <vt:lpstr>HW for Monday (pick 2)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C++ at Turbine/Warner Bros.!</dc:title>
  <dc:creator>Russell Hanson</dc:creator>
  <cp:lastModifiedBy>Mr No</cp:lastModifiedBy>
  <cp:revision>588</cp:revision>
  <cp:lastPrinted>2013-04-29T19:33:26Z</cp:lastPrinted>
  <dcterms:created xsi:type="dcterms:W3CDTF">2013-03-24T23:10:07Z</dcterms:created>
  <dcterms:modified xsi:type="dcterms:W3CDTF">2013-05-01T20:17:09Z</dcterms:modified>
</cp:coreProperties>
</file>